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8" r:id="rId2"/>
    <p:sldId id="259" r:id="rId3"/>
    <p:sldId id="261" r:id="rId4"/>
    <p:sldId id="260" r:id="rId5"/>
    <p:sldId id="264" r:id="rId6"/>
    <p:sldId id="263" r:id="rId7"/>
    <p:sldId id="265" r:id="rId8"/>
    <p:sldId id="266" r:id="rId9"/>
    <p:sldId id="267"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A93B08-3AE3-4693-923F-1ABB32BD8924}" v="169" dt="2025-11-27T05:36:08.5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86" d="100"/>
          <a:sy n="86" d="100"/>
        </p:scale>
        <p:origin x="5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E2FE7B-8979-4528-A265-1B5A58E187D6}" type="datetimeFigureOut">
              <a:rPr lang="en-PH" smtClean="0"/>
              <a:t>27/11/2025</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0C493B-DE0D-4BBE-A65B-00EBD9C4A044}" type="slidenum">
              <a:rPr lang="en-PH" smtClean="0"/>
              <a:t>‹#›</a:t>
            </a:fld>
            <a:endParaRPr lang="en-PH"/>
          </a:p>
        </p:txBody>
      </p:sp>
    </p:spTree>
    <p:extLst>
      <p:ext uri="{BB962C8B-B14F-4D97-AF65-F5344CB8AC3E}">
        <p14:creationId xmlns:p14="http://schemas.microsoft.com/office/powerpoint/2010/main" val="1755262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7CAB1-8059-8645-428F-E634A02D30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F7F0CFC2-FA19-973E-A662-36EA4741EC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17CE93F6-14D6-2944-BB3E-A58AE72BAA2D}"/>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5" name="Footer Placeholder 4">
            <a:extLst>
              <a:ext uri="{FF2B5EF4-FFF2-40B4-BE49-F238E27FC236}">
                <a16:creationId xmlns:a16="http://schemas.microsoft.com/office/drawing/2014/main" id="{A11BF92B-2361-299C-73EB-FDB7C8BD4813}"/>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38A34EB-F87A-3EA7-C871-23EA8AEAD29E}"/>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1112792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BA1BD-9311-9128-64F4-E334F540C55F}"/>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C8D0DF3C-7191-95AC-2DE8-BD359D6A73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29404900-5AFE-33E4-54C7-BA6482795083}"/>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5" name="Footer Placeholder 4">
            <a:extLst>
              <a:ext uri="{FF2B5EF4-FFF2-40B4-BE49-F238E27FC236}">
                <a16:creationId xmlns:a16="http://schemas.microsoft.com/office/drawing/2014/main" id="{0A578ECE-30E9-55E4-40F5-7225385C6B2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5E2C8E39-610D-D4C8-8971-417DC17536BD}"/>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1934248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3C6A03-72B9-CBF8-A62B-116EFA81D2E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F744419E-3128-BCCB-C7C9-4DB57C806C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43021BEF-CCD6-ADE6-79BE-8F39AE3127D9}"/>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5" name="Footer Placeholder 4">
            <a:extLst>
              <a:ext uri="{FF2B5EF4-FFF2-40B4-BE49-F238E27FC236}">
                <a16:creationId xmlns:a16="http://schemas.microsoft.com/office/drawing/2014/main" id="{9A2AEDEA-B6BB-875F-009C-07F323E18AEF}"/>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9D2601C-BF95-E89B-D039-3C98F3C490A5}"/>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3538654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97DA2-6322-11A4-397E-E5CDF11AC634}"/>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415B97E0-3D51-0630-1E4A-5EA012B567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DEB05748-927E-8CBA-AC44-9EE7914BC287}"/>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5" name="Footer Placeholder 4">
            <a:extLst>
              <a:ext uri="{FF2B5EF4-FFF2-40B4-BE49-F238E27FC236}">
                <a16:creationId xmlns:a16="http://schemas.microsoft.com/office/drawing/2014/main" id="{AECA64E3-5085-D69D-EBEF-7CA17B8FC561}"/>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97EB1A28-0821-1363-58EC-349D26083C73}"/>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4240665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F9B8A-B310-2092-1F3F-759D67FD6B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F2623082-12C5-0EE1-CD3A-B77B057E76D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0AD74B5-BD22-6317-8913-805BB5A92D06}"/>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5" name="Footer Placeholder 4">
            <a:extLst>
              <a:ext uri="{FF2B5EF4-FFF2-40B4-BE49-F238E27FC236}">
                <a16:creationId xmlns:a16="http://schemas.microsoft.com/office/drawing/2014/main" id="{6CA86C6C-3FDA-5A2E-2B4A-46C49A3BB43E}"/>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8A97B67C-3867-17E1-7760-A063B3086174}"/>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1998103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378E-2114-B683-E0CF-4ADBDAAC5111}"/>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CBCC1866-0AA1-3E22-8A05-A0573A16B5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8F572E0E-5C28-3D74-A083-2E0E43EACB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7E2EBF86-56B6-7CD6-6DD1-44AE1DA27F15}"/>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6" name="Footer Placeholder 5">
            <a:extLst>
              <a:ext uri="{FF2B5EF4-FFF2-40B4-BE49-F238E27FC236}">
                <a16:creationId xmlns:a16="http://schemas.microsoft.com/office/drawing/2014/main" id="{F5E2DB7E-90C3-DF86-DFF8-2C40AF28EFBC}"/>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99489DF0-BD25-FAE5-F568-5808CF5ADE3A}"/>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2811846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22C11-31C1-4170-4733-7251D71C2527}"/>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3CE2724D-EC00-CF66-8B44-A4CA8A597A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2D34DDF-9371-15D0-DC3C-FF753CA520C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2AAA4311-682A-EF74-7DF4-C1B161FE83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32F25D-4D29-5373-9757-8B5B0C26F5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9A9FADF3-4738-74D0-D73B-0EDFE8BB7CB9}"/>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8" name="Footer Placeholder 7">
            <a:extLst>
              <a:ext uri="{FF2B5EF4-FFF2-40B4-BE49-F238E27FC236}">
                <a16:creationId xmlns:a16="http://schemas.microsoft.com/office/drawing/2014/main" id="{CB1E0039-FC94-F293-E72F-554D64890C59}"/>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72574443-CB9C-A94B-5AF1-E2BDCA05094C}"/>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1844520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8322D-3323-CFC5-8020-021746D87C71}"/>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106C9F65-BCF6-7291-E835-3018603863B6}"/>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4" name="Footer Placeholder 3">
            <a:extLst>
              <a:ext uri="{FF2B5EF4-FFF2-40B4-BE49-F238E27FC236}">
                <a16:creationId xmlns:a16="http://schemas.microsoft.com/office/drawing/2014/main" id="{0E1F087C-221C-9E57-9BB0-585C22228353}"/>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275111D1-FB0E-D341-2B7F-D57876D2E168}"/>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2607028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502307-CAD7-C7BF-1A86-A92BEE783ADF}"/>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3" name="Footer Placeholder 2">
            <a:extLst>
              <a:ext uri="{FF2B5EF4-FFF2-40B4-BE49-F238E27FC236}">
                <a16:creationId xmlns:a16="http://schemas.microsoft.com/office/drawing/2014/main" id="{BF774169-8F7A-2F6D-D3BE-4782844AF3D1}"/>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DFB5BF10-EC9D-A8EB-AA6F-5E017D06725D}"/>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1414203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C60FE-46CB-67DC-A3D3-542F9D3B36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35F3DC4D-FBE7-5BD7-4051-5E3858191A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8B77D9EA-B2B4-92C4-4BE0-400044131F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AADD28-8165-4879-E096-B90E402B283D}"/>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6" name="Footer Placeholder 5">
            <a:extLst>
              <a:ext uri="{FF2B5EF4-FFF2-40B4-BE49-F238E27FC236}">
                <a16:creationId xmlns:a16="http://schemas.microsoft.com/office/drawing/2014/main" id="{AE62FA79-3105-6150-71EE-71886D83C106}"/>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9989DF80-1C3B-4B5B-4669-CD10C0F74007}"/>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2215322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AB066-817C-6CF7-F5F3-9C49668C82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C3ABFBB1-D352-CE88-4DE8-70274CBA76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4DD5A89F-0EB6-3427-6404-39A0C2ACD9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3A3B49-71C8-0FD4-0FEA-1847A6EA1D43}"/>
              </a:ext>
            </a:extLst>
          </p:cNvPr>
          <p:cNvSpPr>
            <a:spLocks noGrp="1"/>
          </p:cNvSpPr>
          <p:nvPr>
            <p:ph type="dt" sz="half" idx="10"/>
          </p:nvPr>
        </p:nvSpPr>
        <p:spPr/>
        <p:txBody>
          <a:bodyPr/>
          <a:lstStyle/>
          <a:p>
            <a:fld id="{9B3FF0B6-E457-440C-8DE2-9AEB15458518}" type="datetimeFigureOut">
              <a:rPr lang="en-PH" smtClean="0"/>
              <a:t>27/11/2025</a:t>
            </a:fld>
            <a:endParaRPr lang="en-PH"/>
          </a:p>
        </p:txBody>
      </p:sp>
      <p:sp>
        <p:nvSpPr>
          <p:cNvPr id="6" name="Footer Placeholder 5">
            <a:extLst>
              <a:ext uri="{FF2B5EF4-FFF2-40B4-BE49-F238E27FC236}">
                <a16:creationId xmlns:a16="http://schemas.microsoft.com/office/drawing/2014/main" id="{C6FAC5F7-37D9-C1C1-7EAB-23C94F5FD517}"/>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43E7165E-1205-B09E-5A80-50CB4BFCEAB3}"/>
              </a:ext>
            </a:extLst>
          </p:cNvPr>
          <p:cNvSpPr>
            <a:spLocks noGrp="1"/>
          </p:cNvSpPr>
          <p:nvPr>
            <p:ph type="sldNum" sz="quarter" idx="12"/>
          </p:nvPr>
        </p:nvSpPr>
        <p:spPr/>
        <p:txBody>
          <a:bodyPr/>
          <a:lstStyle/>
          <a:p>
            <a:fld id="{F4314D16-B882-4762-B103-DEB2CD1FDD80}" type="slidenum">
              <a:rPr lang="en-PH" smtClean="0"/>
              <a:t>‹#›</a:t>
            </a:fld>
            <a:endParaRPr lang="en-PH"/>
          </a:p>
        </p:txBody>
      </p:sp>
    </p:spTree>
    <p:extLst>
      <p:ext uri="{BB962C8B-B14F-4D97-AF65-F5344CB8AC3E}">
        <p14:creationId xmlns:p14="http://schemas.microsoft.com/office/powerpoint/2010/main" val="3875283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A1FE3B-A4E3-C048-DDFC-B13101A49E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745BBA61-4A92-3AF5-729A-222952F390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1E63B629-1606-C7CC-43A4-8DFA987872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3FF0B6-E457-440C-8DE2-9AEB15458518}" type="datetimeFigureOut">
              <a:rPr lang="en-PH" smtClean="0"/>
              <a:t>27/11/2025</a:t>
            </a:fld>
            <a:endParaRPr lang="en-PH"/>
          </a:p>
        </p:txBody>
      </p:sp>
      <p:sp>
        <p:nvSpPr>
          <p:cNvPr id="5" name="Footer Placeholder 4">
            <a:extLst>
              <a:ext uri="{FF2B5EF4-FFF2-40B4-BE49-F238E27FC236}">
                <a16:creationId xmlns:a16="http://schemas.microsoft.com/office/drawing/2014/main" id="{83C59962-BF44-144D-7911-F29FB32590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36408E71-13B5-0AFD-2A1B-F95535D0F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314D16-B882-4762-B103-DEB2CD1FDD80}" type="slidenum">
              <a:rPr lang="en-PH" smtClean="0"/>
              <a:t>‹#›</a:t>
            </a:fld>
            <a:endParaRPr lang="en-PH"/>
          </a:p>
        </p:txBody>
      </p:sp>
    </p:spTree>
    <p:extLst>
      <p:ext uri="{BB962C8B-B14F-4D97-AF65-F5344CB8AC3E}">
        <p14:creationId xmlns:p14="http://schemas.microsoft.com/office/powerpoint/2010/main" val="4233732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F45F28-EC64-3F06-3DEF-F674BBDD205A}"/>
              </a:ext>
            </a:extLst>
          </p:cNvPr>
          <p:cNvPicPr>
            <a:picLocks noChangeAspect="1"/>
          </p:cNvPicPr>
          <p:nvPr/>
        </p:nvPicPr>
        <p:blipFill>
          <a:blip r:embed="rId2"/>
          <a:stretch>
            <a:fillRect/>
          </a:stretch>
        </p:blipFill>
        <p:spPr>
          <a:xfrm>
            <a:off x="0" y="-65513"/>
            <a:ext cx="12192000" cy="6912180"/>
          </a:xfrm>
          <a:prstGeom prst="rect">
            <a:avLst/>
          </a:prstGeom>
        </p:spPr>
      </p:pic>
      <p:sp>
        <p:nvSpPr>
          <p:cNvPr id="6" name="Freeform: Shape 5">
            <a:extLst>
              <a:ext uri="{FF2B5EF4-FFF2-40B4-BE49-F238E27FC236}">
                <a16:creationId xmlns:a16="http://schemas.microsoft.com/office/drawing/2014/main" id="{0072671A-D87D-62F2-23B2-1C216A66E590}"/>
              </a:ext>
            </a:extLst>
          </p:cNvPr>
          <p:cNvSpPr/>
          <p:nvPr/>
        </p:nvSpPr>
        <p:spPr>
          <a:xfrm>
            <a:off x="0" y="-65513"/>
            <a:ext cx="12192000" cy="6923513"/>
          </a:xfrm>
          <a:custGeom>
            <a:avLst/>
            <a:gdLst/>
            <a:ahLst/>
            <a:cxnLst/>
            <a:rect l="l" t="t" r="r" b="b"/>
            <a:pathLst>
              <a:path w="12192000" h="6923513">
                <a:moveTo>
                  <a:pt x="3619025" y="3514751"/>
                </a:moveTo>
                <a:lnTo>
                  <a:pt x="3619025" y="3626707"/>
                </a:lnTo>
                <a:lnTo>
                  <a:pt x="3738389" y="3626707"/>
                </a:lnTo>
                <a:lnTo>
                  <a:pt x="3738389" y="3514751"/>
                </a:lnTo>
                <a:close/>
                <a:moveTo>
                  <a:pt x="8417992" y="3488409"/>
                </a:moveTo>
                <a:lnTo>
                  <a:pt x="8417992" y="3506245"/>
                </a:lnTo>
                <a:cubicBezTo>
                  <a:pt x="8417992" y="3520148"/>
                  <a:pt x="8415750" y="3531444"/>
                  <a:pt x="8411269" y="3540133"/>
                </a:cubicBezTo>
                <a:cubicBezTo>
                  <a:pt x="8406786" y="3548823"/>
                  <a:pt x="8399195" y="3556186"/>
                  <a:pt x="8388494" y="3562223"/>
                </a:cubicBezTo>
                <a:cubicBezTo>
                  <a:pt x="8377792" y="3568260"/>
                  <a:pt x="8366221" y="3571278"/>
                  <a:pt x="8353781" y="3571278"/>
                </a:cubicBezTo>
                <a:cubicBezTo>
                  <a:pt x="8341891" y="3571278"/>
                  <a:pt x="8332881" y="3568488"/>
                  <a:pt x="8326753" y="3562909"/>
                </a:cubicBezTo>
                <a:cubicBezTo>
                  <a:pt x="8320625" y="3557329"/>
                  <a:pt x="8317561" y="3550149"/>
                  <a:pt x="8317561" y="3541368"/>
                </a:cubicBezTo>
                <a:cubicBezTo>
                  <a:pt x="8317561" y="3533685"/>
                  <a:pt x="8320671" y="3526825"/>
                  <a:pt x="8326890" y="3520788"/>
                </a:cubicBezTo>
                <a:cubicBezTo>
                  <a:pt x="8332927" y="3514934"/>
                  <a:pt x="8347288" y="3508989"/>
                  <a:pt x="8369971" y="3502952"/>
                </a:cubicBezTo>
                <a:cubicBezTo>
                  <a:pt x="8386618" y="3498744"/>
                  <a:pt x="8402624" y="3493897"/>
                  <a:pt x="8417992" y="3488409"/>
                </a:cubicBezTo>
                <a:close/>
                <a:moveTo>
                  <a:pt x="7036866" y="3488409"/>
                </a:moveTo>
                <a:lnTo>
                  <a:pt x="7036866" y="3506245"/>
                </a:lnTo>
                <a:cubicBezTo>
                  <a:pt x="7036866" y="3520148"/>
                  <a:pt x="7034625" y="3531444"/>
                  <a:pt x="7030144" y="3540133"/>
                </a:cubicBezTo>
                <a:cubicBezTo>
                  <a:pt x="7025662" y="3548823"/>
                  <a:pt x="7018070" y="3556186"/>
                  <a:pt x="7007368" y="3562223"/>
                </a:cubicBezTo>
                <a:cubicBezTo>
                  <a:pt x="6996667" y="3568260"/>
                  <a:pt x="6985096" y="3571278"/>
                  <a:pt x="6972656" y="3571278"/>
                </a:cubicBezTo>
                <a:cubicBezTo>
                  <a:pt x="6960766" y="3571278"/>
                  <a:pt x="6951756" y="3568488"/>
                  <a:pt x="6945628" y="3562909"/>
                </a:cubicBezTo>
                <a:cubicBezTo>
                  <a:pt x="6939500" y="3557329"/>
                  <a:pt x="6936435" y="3550149"/>
                  <a:pt x="6936435" y="3541368"/>
                </a:cubicBezTo>
                <a:cubicBezTo>
                  <a:pt x="6936435" y="3533685"/>
                  <a:pt x="6939545" y="3526825"/>
                  <a:pt x="6945765" y="3520788"/>
                </a:cubicBezTo>
                <a:cubicBezTo>
                  <a:pt x="6951802" y="3514934"/>
                  <a:pt x="6966162" y="3508989"/>
                  <a:pt x="6988846" y="3502952"/>
                </a:cubicBezTo>
                <a:cubicBezTo>
                  <a:pt x="7005493" y="3498744"/>
                  <a:pt x="7021500" y="3493897"/>
                  <a:pt x="7036866" y="3488409"/>
                </a:cubicBezTo>
                <a:close/>
                <a:moveTo>
                  <a:pt x="5731942" y="3488409"/>
                </a:moveTo>
                <a:lnTo>
                  <a:pt x="5731942" y="3506245"/>
                </a:lnTo>
                <a:cubicBezTo>
                  <a:pt x="5731942" y="3520148"/>
                  <a:pt x="5729701" y="3531444"/>
                  <a:pt x="5725219" y="3540133"/>
                </a:cubicBezTo>
                <a:cubicBezTo>
                  <a:pt x="5720737" y="3548823"/>
                  <a:pt x="5713145" y="3556186"/>
                  <a:pt x="5702443" y="3562223"/>
                </a:cubicBezTo>
                <a:cubicBezTo>
                  <a:pt x="5691742" y="3568260"/>
                  <a:pt x="5680171" y="3571278"/>
                  <a:pt x="5667732" y="3571278"/>
                </a:cubicBezTo>
                <a:cubicBezTo>
                  <a:pt x="5655841" y="3571278"/>
                  <a:pt x="5646831" y="3568488"/>
                  <a:pt x="5640703" y="3562909"/>
                </a:cubicBezTo>
                <a:cubicBezTo>
                  <a:pt x="5634575" y="3557329"/>
                  <a:pt x="5631511" y="3550149"/>
                  <a:pt x="5631511" y="3541368"/>
                </a:cubicBezTo>
                <a:cubicBezTo>
                  <a:pt x="5631511" y="3533685"/>
                  <a:pt x="5634621" y="3526825"/>
                  <a:pt x="5640840" y="3520788"/>
                </a:cubicBezTo>
                <a:cubicBezTo>
                  <a:pt x="5646877" y="3514934"/>
                  <a:pt x="5661238" y="3508989"/>
                  <a:pt x="5683921" y="3502952"/>
                </a:cubicBezTo>
                <a:cubicBezTo>
                  <a:pt x="5700568" y="3498744"/>
                  <a:pt x="5716575" y="3493897"/>
                  <a:pt x="5731942" y="3488409"/>
                </a:cubicBezTo>
                <a:close/>
                <a:moveTo>
                  <a:pt x="3074467" y="3488409"/>
                </a:moveTo>
                <a:lnTo>
                  <a:pt x="3074467" y="3506245"/>
                </a:lnTo>
                <a:cubicBezTo>
                  <a:pt x="3074467" y="3520148"/>
                  <a:pt x="3072226" y="3531444"/>
                  <a:pt x="3067744" y="3540133"/>
                </a:cubicBezTo>
                <a:cubicBezTo>
                  <a:pt x="3063262" y="3548823"/>
                  <a:pt x="3055671" y="3556186"/>
                  <a:pt x="3044969" y="3562223"/>
                </a:cubicBezTo>
                <a:cubicBezTo>
                  <a:pt x="3034267" y="3568260"/>
                  <a:pt x="3022697" y="3571278"/>
                  <a:pt x="3010257" y="3571278"/>
                </a:cubicBezTo>
                <a:cubicBezTo>
                  <a:pt x="2998367" y="3571278"/>
                  <a:pt x="2989357" y="3568488"/>
                  <a:pt x="2983228" y="3562909"/>
                </a:cubicBezTo>
                <a:cubicBezTo>
                  <a:pt x="2977100" y="3557329"/>
                  <a:pt x="2974036" y="3550149"/>
                  <a:pt x="2974036" y="3541368"/>
                </a:cubicBezTo>
                <a:cubicBezTo>
                  <a:pt x="2974036" y="3533685"/>
                  <a:pt x="2977146" y="3526825"/>
                  <a:pt x="2983366" y="3520788"/>
                </a:cubicBezTo>
                <a:cubicBezTo>
                  <a:pt x="2989403" y="3514934"/>
                  <a:pt x="3003763" y="3508989"/>
                  <a:pt x="3026447" y="3502952"/>
                </a:cubicBezTo>
                <a:cubicBezTo>
                  <a:pt x="3043094" y="3498744"/>
                  <a:pt x="3059101" y="3493897"/>
                  <a:pt x="3074467" y="3488409"/>
                </a:cubicBezTo>
                <a:close/>
                <a:moveTo>
                  <a:pt x="2331517" y="3488409"/>
                </a:moveTo>
                <a:lnTo>
                  <a:pt x="2331517" y="3506245"/>
                </a:lnTo>
                <a:cubicBezTo>
                  <a:pt x="2331517" y="3520148"/>
                  <a:pt x="2329276" y="3531444"/>
                  <a:pt x="2324794" y="3540133"/>
                </a:cubicBezTo>
                <a:cubicBezTo>
                  <a:pt x="2320312" y="3548823"/>
                  <a:pt x="2312721" y="3556186"/>
                  <a:pt x="2302019" y="3562223"/>
                </a:cubicBezTo>
                <a:cubicBezTo>
                  <a:pt x="2291317" y="3568260"/>
                  <a:pt x="2279747" y="3571278"/>
                  <a:pt x="2267307" y="3571278"/>
                </a:cubicBezTo>
                <a:cubicBezTo>
                  <a:pt x="2255417" y="3571278"/>
                  <a:pt x="2246406" y="3568488"/>
                  <a:pt x="2240278" y="3562909"/>
                </a:cubicBezTo>
                <a:cubicBezTo>
                  <a:pt x="2234150" y="3557329"/>
                  <a:pt x="2231086" y="3550149"/>
                  <a:pt x="2231086" y="3541368"/>
                </a:cubicBezTo>
                <a:cubicBezTo>
                  <a:pt x="2231086" y="3533685"/>
                  <a:pt x="2234196" y="3526825"/>
                  <a:pt x="2240415" y="3520788"/>
                </a:cubicBezTo>
                <a:cubicBezTo>
                  <a:pt x="2246453" y="3514934"/>
                  <a:pt x="2260813" y="3508989"/>
                  <a:pt x="2283497" y="3502952"/>
                </a:cubicBezTo>
                <a:cubicBezTo>
                  <a:pt x="2300144" y="3498744"/>
                  <a:pt x="2316151" y="3493897"/>
                  <a:pt x="2331517" y="3488409"/>
                </a:cubicBezTo>
                <a:close/>
                <a:moveTo>
                  <a:pt x="11096395" y="3410753"/>
                </a:moveTo>
                <a:cubicBezTo>
                  <a:pt x="11109566" y="3410753"/>
                  <a:pt x="11120726" y="3416287"/>
                  <a:pt x="11129872" y="3427354"/>
                </a:cubicBezTo>
                <a:cubicBezTo>
                  <a:pt x="11139019" y="3438422"/>
                  <a:pt x="11143592" y="3455755"/>
                  <a:pt x="11143592" y="3479353"/>
                </a:cubicBezTo>
                <a:cubicBezTo>
                  <a:pt x="11143592" y="3504964"/>
                  <a:pt x="11139202" y="3523120"/>
                  <a:pt x="11130421" y="3533822"/>
                </a:cubicBezTo>
                <a:cubicBezTo>
                  <a:pt x="11121640" y="3544524"/>
                  <a:pt x="11110756" y="3549875"/>
                  <a:pt x="11097767" y="3549875"/>
                </a:cubicBezTo>
                <a:cubicBezTo>
                  <a:pt x="11082949" y="3549875"/>
                  <a:pt x="11070693" y="3544295"/>
                  <a:pt x="11060997" y="3533136"/>
                </a:cubicBezTo>
                <a:cubicBezTo>
                  <a:pt x="11051302" y="3521977"/>
                  <a:pt x="11046454" y="3504873"/>
                  <a:pt x="11046454" y="3481823"/>
                </a:cubicBezTo>
                <a:cubicBezTo>
                  <a:pt x="11046454" y="3456761"/>
                  <a:pt x="11051211" y="3438651"/>
                  <a:pt x="11060723" y="3427492"/>
                </a:cubicBezTo>
                <a:cubicBezTo>
                  <a:pt x="11070236" y="3416333"/>
                  <a:pt x="11082126" y="3410753"/>
                  <a:pt x="11096395" y="3410753"/>
                </a:cubicBezTo>
                <a:close/>
                <a:moveTo>
                  <a:pt x="10724920" y="3410753"/>
                </a:moveTo>
                <a:cubicBezTo>
                  <a:pt x="10738091" y="3410753"/>
                  <a:pt x="10749251" y="3416287"/>
                  <a:pt x="10758397" y="3427354"/>
                </a:cubicBezTo>
                <a:cubicBezTo>
                  <a:pt x="10767544" y="3438422"/>
                  <a:pt x="10772117" y="3455755"/>
                  <a:pt x="10772117" y="3479353"/>
                </a:cubicBezTo>
                <a:cubicBezTo>
                  <a:pt x="10772117" y="3504964"/>
                  <a:pt x="10767727" y="3523120"/>
                  <a:pt x="10758946" y="3533822"/>
                </a:cubicBezTo>
                <a:cubicBezTo>
                  <a:pt x="10750165" y="3544524"/>
                  <a:pt x="10739281" y="3549875"/>
                  <a:pt x="10726292" y="3549875"/>
                </a:cubicBezTo>
                <a:cubicBezTo>
                  <a:pt x="10711474" y="3549875"/>
                  <a:pt x="10699218" y="3544295"/>
                  <a:pt x="10689522" y="3533136"/>
                </a:cubicBezTo>
                <a:cubicBezTo>
                  <a:pt x="10679827" y="3521977"/>
                  <a:pt x="10674979" y="3504873"/>
                  <a:pt x="10674979" y="3481823"/>
                </a:cubicBezTo>
                <a:cubicBezTo>
                  <a:pt x="10674979" y="3456761"/>
                  <a:pt x="10679736" y="3438651"/>
                  <a:pt x="10689248" y="3427492"/>
                </a:cubicBezTo>
                <a:cubicBezTo>
                  <a:pt x="10698761" y="3416333"/>
                  <a:pt x="10710651" y="3410753"/>
                  <a:pt x="10724920" y="3410753"/>
                </a:cubicBezTo>
                <a:close/>
                <a:moveTo>
                  <a:pt x="9460486" y="3394838"/>
                </a:moveTo>
                <a:cubicBezTo>
                  <a:pt x="9475852" y="3394838"/>
                  <a:pt x="9488246" y="3399502"/>
                  <a:pt x="9497667" y="3408832"/>
                </a:cubicBezTo>
                <a:cubicBezTo>
                  <a:pt x="9507088" y="3418162"/>
                  <a:pt x="9512896" y="3433620"/>
                  <a:pt x="9515092" y="3455206"/>
                </a:cubicBezTo>
                <a:lnTo>
                  <a:pt x="9405056" y="3455206"/>
                </a:lnTo>
                <a:cubicBezTo>
                  <a:pt x="9406886" y="3437827"/>
                  <a:pt x="9411185" y="3424747"/>
                  <a:pt x="9417954" y="3415967"/>
                </a:cubicBezTo>
                <a:cubicBezTo>
                  <a:pt x="9428564" y="3401881"/>
                  <a:pt x="9442742" y="3394838"/>
                  <a:pt x="9460486" y="3394838"/>
                </a:cubicBezTo>
                <a:close/>
                <a:moveTo>
                  <a:pt x="6651815" y="3335293"/>
                </a:moveTo>
                <a:lnTo>
                  <a:pt x="6651815" y="3626707"/>
                </a:lnTo>
                <a:lnTo>
                  <a:pt x="6763497" y="3626707"/>
                </a:lnTo>
                <a:lnTo>
                  <a:pt x="6763497" y="3335293"/>
                </a:lnTo>
                <a:close/>
                <a:moveTo>
                  <a:pt x="4975416" y="3335293"/>
                </a:moveTo>
                <a:lnTo>
                  <a:pt x="4975416" y="3626707"/>
                </a:lnTo>
                <a:lnTo>
                  <a:pt x="5087097" y="3626707"/>
                </a:lnTo>
                <a:lnTo>
                  <a:pt x="5087097" y="3335293"/>
                </a:lnTo>
                <a:close/>
                <a:moveTo>
                  <a:pt x="3619025" y="3335293"/>
                </a:moveTo>
                <a:lnTo>
                  <a:pt x="3619025" y="3447248"/>
                </a:lnTo>
                <a:lnTo>
                  <a:pt x="3738389" y="3447248"/>
                </a:lnTo>
                <a:lnTo>
                  <a:pt x="3738389" y="3335293"/>
                </a:lnTo>
                <a:close/>
                <a:moveTo>
                  <a:pt x="1698816" y="3335293"/>
                </a:moveTo>
                <a:lnTo>
                  <a:pt x="1698816" y="3626707"/>
                </a:lnTo>
                <a:lnTo>
                  <a:pt x="1810498" y="3626707"/>
                </a:lnTo>
                <a:lnTo>
                  <a:pt x="1810498" y="3335293"/>
                </a:lnTo>
                <a:close/>
                <a:moveTo>
                  <a:pt x="11132891" y="3328707"/>
                </a:moveTo>
                <a:cubicBezTo>
                  <a:pt x="11113134" y="3328707"/>
                  <a:pt x="11095115" y="3333006"/>
                  <a:pt x="11078833" y="3341604"/>
                </a:cubicBezTo>
                <a:cubicBezTo>
                  <a:pt x="11066760" y="3348006"/>
                  <a:pt x="11053498" y="3360263"/>
                  <a:pt x="11039045" y="3378373"/>
                </a:cubicBezTo>
                <a:lnTo>
                  <a:pt x="11039045" y="3335293"/>
                </a:lnTo>
                <a:lnTo>
                  <a:pt x="10934498" y="3335293"/>
                </a:lnTo>
                <a:lnTo>
                  <a:pt x="10934498" y="3737566"/>
                </a:lnTo>
                <a:lnTo>
                  <a:pt x="11047277" y="3737566"/>
                </a:lnTo>
                <a:lnTo>
                  <a:pt x="11047277" y="3598444"/>
                </a:lnTo>
                <a:cubicBezTo>
                  <a:pt x="11058437" y="3609969"/>
                  <a:pt x="11071105" y="3618658"/>
                  <a:pt x="11085282" y="3624512"/>
                </a:cubicBezTo>
                <a:cubicBezTo>
                  <a:pt x="11099460" y="3630366"/>
                  <a:pt x="11115146" y="3633293"/>
                  <a:pt x="11132342" y="3633293"/>
                </a:cubicBezTo>
                <a:cubicBezTo>
                  <a:pt x="11167831" y="3633293"/>
                  <a:pt x="11197192" y="3620533"/>
                  <a:pt x="11220425" y="3595014"/>
                </a:cubicBezTo>
                <a:cubicBezTo>
                  <a:pt x="11243658" y="3569494"/>
                  <a:pt x="11255274" y="3532496"/>
                  <a:pt x="11255274" y="3484018"/>
                </a:cubicBezTo>
                <a:cubicBezTo>
                  <a:pt x="11255274" y="3440114"/>
                  <a:pt x="11244619" y="3403253"/>
                  <a:pt x="11223306" y="3373434"/>
                </a:cubicBezTo>
                <a:cubicBezTo>
                  <a:pt x="11201994" y="3343616"/>
                  <a:pt x="11171856" y="3328707"/>
                  <a:pt x="11132891" y="3328707"/>
                </a:cubicBezTo>
                <a:close/>
                <a:moveTo>
                  <a:pt x="10761416" y="3328707"/>
                </a:moveTo>
                <a:cubicBezTo>
                  <a:pt x="10741659" y="3328707"/>
                  <a:pt x="10723640" y="3333006"/>
                  <a:pt x="10707358" y="3341604"/>
                </a:cubicBezTo>
                <a:cubicBezTo>
                  <a:pt x="10695285" y="3348006"/>
                  <a:pt x="10682022" y="3360263"/>
                  <a:pt x="10667570" y="3378373"/>
                </a:cubicBezTo>
                <a:lnTo>
                  <a:pt x="10667570" y="3335293"/>
                </a:lnTo>
                <a:lnTo>
                  <a:pt x="10563023" y="3335293"/>
                </a:lnTo>
                <a:lnTo>
                  <a:pt x="10563023" y="3737566"/>
                </a:lnTo>
                <a:lnTo>
                  <a:pt x="10675802" y="3737566"/>
                </a:lnTo>
                <a:lnTo>
                  <a:pt x="10675802" y="3598444"/>
                </a:lnTo>
                <a:cubicBezTo>
                  <a:pt x="10686961" y="3609969"/>
                  <a:pt x="10699630" y="3618658"/>
                  <a:pt x="10713807" y="3624512"/>
                </a:cubicBezTo>
                <a:cubicBezTo>
                  <a:pt x="10727984" y="3630366"/>
                  <a:pt x="10743671" y="3633293"/>
                  <a:pt x="10760867" y="3633293"/>
                </a:cubicBezTo>
                <a:cubicBezTo>
                  <a:pt x="10796356" y="3633293"/>
                  <a:pt x="10825717" y="3620533"/>
                  <a:pt x="10848950" y="3595014"/>
                </a:cubicBezTo>
                <a:cubicBezTo>
                  <a:pt x="10872183" y="3569494"/>
                  <a:pt x="10883799" y="3532496"/>
                  <a:pt x="10883799" y="3484018"/>
                </a:cubicBezTo>
                <a:cubicBezTo>
                  <a:pt x="10883799" y="3440114"/>
                  <a:pt x="10873143" y="3403253"/>
                  <a:pt x="10851831" y="3373434"/>
                </a:cubicBezTo>
                <a:cubicBezTo>
                  <a:pt x="10830519" y="3343616"/>
                  <a:pt x="10800381" y="3328707"/>
                  <a:pt x="10761416" y="3328707"/>
                </a:cubicBezTo>
                <a:close/>
                <a:moveTo>
                  <a:pt x="10299334" y="3328707"/>
                </a:moveTo>
                <a:lnTo>
                  <a:pt x="10343745" y="3473316"/>
                </a:lnTo>
                <a:lnTo>
                  <a:pt x="10255400" y="3473316"/>
                </a:lnTo>
                <a:close/>
                <a:moveTo>
                  <a:pt x="9853090" y="3328707"/>
                </a:moveTo>
                <a:cubicBezTo>
                  <a:pt x="9837357" y="3328707"/>
                  <a:pt x="9824140" y="3332594"/>
                  <a:pt x="9813439" y="3340369"/>
                </a:cubicBezTo>
                <a:cubicBezTo>
                  <a:pt x="9802737" y="3348144"/>
                  <a:pt x="9792356" y="3362367"/>
                  <a:pt x="9782294" y="3383039"/>
                </a:cubicBezTo>
                <a:lnTo>
                  <a:pt x="9782294" y="3335293"/>
                </a:lnTo>
                <a:lnTo>
                  <a:pt x="9677747" y="3335293"/>
                </a:lnTo>
                <a:lnTo>
                  <a:pt x="9677747" y="3626707"/>
                </a:lnTo>
                <a:lnTo>
                  <a:pt x="9789977" y="3626707"/>
                </a:lnTo>
                <a:lnTo>
                  <a:pt x="9789977" y="3529020"/>
                </a:lnTo>
                <a:cubicBezTo>
                  <a:pt x="9789977" y="3482372"/>
                  <a:pt x="9795740" y="3450541"/>
                  <a:pt x="9807264" y="3433528"/>
                </a:cubicBezTo>
                <a:cubicBezTo>
                  <a:pt x="9815314" y="3421455"/>
                  <a:pt x="9826656" y="3415418"/>
                  <a:pt x="9841290" y="3415418"/>
                </a:cubicBezTo>
                <a:cubicBezTo>
                  <a:pt x="9848974" y="3415418"/>
                  <a:pt x="9859401" y="3418162"/>
                  <a:pt x="9872572" y="3423650"/>
                </a:cubicBezTo>
                <a:lnTo>
                  <a:pt x="9907147" y="3344073"/>
                </a:lnTo>
                <a:cubicBezTo>
                  <a:pt x="9887573" y="3333829"/>
                  <a:pt x="9869554" y="3328707"/>
                  <a:pt x="9853090" y="3328707"/>
                </a:cubicBezTo>
                <a:close/>
                <a:moveTo>
                  <a:pt x="9455821" y="3328707"/>
                </a:moveTo>
                <a:cubicBezTo>
                  <a:pt x="9404416" y="3328707"/>
                  <a:pt x="9364125" y="3342793"/>
                  <a:pt x="9334947" y="3370965"/>
                </a:cubicBezTo>
                <a:cubicBezTo>
                  <a:pt x="9305769" y="3399137"/>
                  <a:pt x="9291180" y="3435998"/>
                  <a:pt x="9291180" y="3481549"/>
                </a:cubicBezTo>
                <a:cubicBezTo>
                  <a:pt x="9291180" y="3513562"/>
                  <a:pt x="9298452" y="3541414"/>
                  <a:pt x="9312994" y="3565104"/>
                </a:cubicBezTo>
                <a:cubicBezTo>
                  <a:pt x="9327538" y="3588794"/>
                  <a:pt x="9345878" y="3606081"/>
                  <a:pt x="9368012" y="3616966"/>
                </a:cubicBezTo>
                <a:cubicBezTo>
                  <a:pt x="9390148" y="3627851"/>
                  <a:pt x="9420515" y="3633293"/>
                  <a:pt x="9459114" y="3633293"/>
                </a:cubicBezTo>
                <a:cubicBezTo>
                  <a:pt x="9503566" y="3633293"/>
                  <a:pt x="9537684" y="3626936"/>
                  <a:pt x="9561466" y="3614222"/>
                </a:cubicBezTo>
                <a:cubicBezTo>
                  <a:pt x="9585247" y="3601508"/>
                  <a:pt x="9605553" y="3580516"/>
                  <a:pt x="9622383" y="3551247"/>
                </a:cubicBezTo>
                <a:lnTo>
                  <a:pt x="9512348" y="3541094"/>
                </a:lnTo>
                <a:cubicBezTo>
                  <a:pt x="9505396" y="3549875"/>
                  <a:pt x="9498902" y="3556003"/>
                  <a:pt x="9492865" y="3559479"/>
                </a:cubicBezTo>
                <a:cubicBezTo>
                  <a:pt x="9482986" y="3564967"/>
                  <a:pt x="9472560" y="3567711"/>
                  <a:pt x="9461584" y="3567711"/>
                </a:cubicBezTo>
                <a:cubicBezTo>
                  <a:pt x="9444204" y="3567711"/>
                  <a:pt x="9430119" y="3561399"/>
                  <a:pt x="9419326" y="3548777"/>
                </a:cubicBezTo>
                <a:cubicBezTo>
                  <a:pt x="9411642" y="3539996"/>
                  <a:pt x="9406794" y="3526642"/>
                  <a:pt x="9404782" y="3508714"/>
                </a:cubicBezTo>
                <a:lnTo>
                  <a:pt x="9628694" y="3508714"/>
                </a:lnTo>
                <a:lnTo>
                  <a:pt x="9628694" y="3496092"/>
                </a:lnTo>
                <a:cubicBezTo>
                  <a:pt x="9628694" y="3457676"/>
                  <a:pt x="9622383" y="3426485"/>
                  <a:pt x="9609760" y="3402521"/>
                </a:cubicBezTo>
                <a:cubicBezTo>
                  <a:pt x="9597138" y="3378556"/>
                  <a:pt x="9578753" y="3360263"/>
                  <a:pt x="9554605" y="3347641"/>
                </a:cubicBezTo>
                <a:cubicBezTo>
                  <a:pt x="9530458" y="3335018"/>
                  <a:pt x="9497530" y="3328707"/>
                  <a:pt x="9455821" y="3328707"/>
                </a:cubicBezTo>
                <a:close/>
                <a:moveTo>
                  <a:pt x="8747208" y="3328707"/>
                </a:moveTo>
                <a:cubicBezTo>
                  <a:pt x="8713182" y="3328707"/>
                  <a:pt x="8685286" y="3333184"/>
                  <a:pt x="8663516" y="3342140"/>
                </a:cubicBezTo>
                <a:cubicBezTo>
                  <a:pt x="8649796" y="3347805"/>
                  <a:pt x="8636442" y="3356441"/>
                  <a:pt x="8623454" y="3368047"/>
                </a:cubicBezTo>
                <a:cubicBezTo>
                  <a:pt x="8610465" y="3379653"/>
                  <a:pt x="8600220" y="3392767"/>
                  <a:pt x="8592720" y="3407387"/>
                </a:cubicBezTo>
                <a:cubicBezTo>
                  <a:pt x="8582476" y="3427310"/>
                  <a:pt x="8577354" y="3452259"/>
                  <a:pt x="8577354" y="3482235"/>
                </a:cubicBezTo>
                <a:cubicBezTo>
                  <a:pt x="8577354" y="3510930"/>
                  <a:pt x="8581562" y="3533959"/>
                  <a:pt x="8589976" y="3551322"/>
                </a:cubicBezTo>
                <a:cubicBezTo>
                  <a:pt x="8598391" y="3568685"/>
                  <a:pt x="8610008" y="3583809"/>
                  <a:pt x="8624826" y="3596694"/>
                </a:cubicBezTo>
                <a:cubicBezTo>
                  <a:pt x="8639642" y="3609580"/>
                  <a:pt x="8657342" y="3618901"/>
                  <a:pt x="8677922" y="3624658"/>
                </a:cubicBezTo>
                <a:cubicBezTo>
                  <a:pt x="8698502" y="3630414"/>
                  <a:pt x="8724250" y="3633293"/>
                  <a:pt x="8755166" y="3633293"/>
                </a:cubicBezTo>
                <a:cubicBezTo>
                  <a:pt x="8787180" y="3633293"/>
                  <a:pt x="8813568" y="3628811"/>
                  <a:pt x="8834331" y="3619847"/>
                </a:cubicBezTo>
                <a:cubicBezTo>
                  <a:pt x="8855094" y="3610883"/>
                  <a:pt x="8872153" y="3598307"/>
                  <a:pt x="8885507" y="3582117"/>
                </a:cubicBezTo>
                <a:cubicBezTo>
                  <a:pt x="8898861" y="3565927"/>
                  <a:pt x="8908466" y="3546765"/>
                  <a:pt x="8914319" y="3524630"/>
                </a:cubicBezTo>
                <a:lnTo>
                  <a:pt x="8808126" y="3512556"/>
                </a:lnTo>
                <a:cubicBezTo>
                  <a:pt x="8803186" y="3528105"/>
                  <a:pt x="8795732" y="3539630"/>
                  <a:pt x="8785762" y="3547131"/>
                </a:cubicBezTo>
                <a:cubicBezTo>
                  <a:pt x="8775792" y="3554631"/>
                  <a:pt x="8763490" y="3558381"/>
                  <a:pt x="8748854" y="3558381"/>
                </a:cubicBezTo>
                <a:cubicBezTo>
                  <a:pt x="8731294" y="3558381"/>
                  <a:pt x="8716842" y="3552173"/>
                  <a:pt x="8705500" y="3539756"/>
                </a:cubicBezTo>
                <a:cubicBezTo>
                  <a:pt x="8694158" y="3527339"/>
                  <a:pt x="8688487" y="3509170"/>
                  <a:pt x="8688487" y="3485249"/>
                </a:cubicBezTo>
                <a:cubicBezTo>
                  <a:pt x="8688487" y="3458403"/>
                  <a:pt x="8694204" y="3438361"/>
                  <a:pt x="8705637" y="3425123"/>
                </a:cubicBezTo>
                <a:cubicBezTo>
                  <a:pt x="8717070" y="3411884"/>
                  <a:pt x="8732025" y="3405265"/>
                  <a:pt x="8750501" y="3405265"/>
                </a:cubicBezTo>
                <a:cubicBezTo>
                  <a:pt x="8765136" y="3405265"/>
                  <a:pt x="8776798" y="3408421"/>
                  <a:pt x="8785488" y="3414732"/>
                </a:cubicBezTo>
                <a:cubicBezTo>
                  <a:pt x="8794177" y="3421043"/>
                  <a:pt x="8800168" y="3430419"/>
                  <a:pt x="8803460" y="3442858"/>
                </a:cubicBezTo>
                <a:lnTo>
                  <a:pt x="8908556" y="3428863"/>
                </a:lnTo>
                <a:cubicBezTo>
                  <a:pt x="8898496" y="3396118"/>
                  <a:pt x="8880979" y="3371239"/>
                  <a:pt x="8856008" y="3354226"/>
                </a:cubicBezTo>
                <a:cubicBezTo>
                  <a:pt x="8831038" y="3337213"/>
                  <a:pt x="8794772" y="3328707"/>
                  <a:pt x="8747208" y="3328707"/>
                </a:cubicBezTo>
                <a:close/>
                <a:moveTo>
                  <a:pt x="8365032" y="3328707"/>
                </a:moveTo>
                <a:cubicBezTo>
                  <a:pt x="8344178" y="3328707"/>
                  <a:pt x="8324787" y="3330262"/>
                  <a:pt x="8306859" y="3333372"/>
                </a:cubicBezTo>
                <a:cubicBezTo>
                  <a:pt x="8288931" y="3336482"/>
                  <a:pt x="8274845" y="3340872"/>
                  <a:pt x="8264601" y="3346543"/>
                </a:cubicBezTo>
                <a:cubicBezTo>
                  <a:pt x="8250332" y="3354409"/>
                  <a:pt x="8239402" y="3363693"/>
                  <a:pt x="8231810" y="3374395"/>
                </a:cubicBezTo>
                <a:cubicBezTo>
                  <a:pt x="8224218" y="3385096"/>
                  <a:pt x="8218410" y="3399777"/>
                  <a:pt x="8214385" y="3418436"/>
                </a:cubicBezTo>
                <a:lnTo>
                  <a:pt x="8321128" y="3429687"/>
                </a:lnTo>
                <a:cubicBezTo>
                  <a:pt x="8325518" y="3417064"/>
                  <a:pt x="8331281" y="3408466"/>
                  <a:pt x="8338415" y="3403893"/>
                </a:cubicBezTo>
                <a:cubicBezTo>
                  <a:pt x="8347562" y="3398039"/>
                  <a:pt x="8361282" y="3395112"/>
                  <a:pt x="8379575" y="3395112"/>
                </a:cubicBezTo>
                <a:cubicBezTo>
                  <a:pt x="8393844" y="3395112"/>
                  <a:pt x="8403814" y="3397856"/>
                  <a:pt x="8409484" y="3403344"/>
                </a:cubicBezTo>
                <a:cubicBezTo>
                  <a:pt x="8415156" y="3408832"/>
                  <a:pt x="8417992" y="3418436"/>
                  <a:pt x="8417992" y="3432156"/>
                </a:cubicBezTo>
                <a:cubicBezTo>
                  <a:pt x="8404088" y="3437644"/>
                  <a:pt x="8390917" y="3442080"/>
                  <a:pt x="8378478" y="3445465"/>
                </a:cubicBezTo>
                <a:cubicBezTo>
                  <a:pt x="8366038" y="3448849"/>
                  <a:pt x="8338872" y="3454749"/>
                  <a:pt x="8296980" y="3463164"/>
                </a:cubicBezTo>
                <a:cubicBezTo>
                  <a:pt x="8262040" y="3470115"/>
                  <a:pt x="8238076" y="3480725"/>
                  <a:pt x="8225087" y="3494994"/>
                </a:cubicBezTo>
                <a:cubicBezTo>
                  <a:pt x="8212099" y="3509263"/>
                  <a:pt x="8205604" y="3527465"/>
                  <a:pt x="8205604" y="3549600"/>
                </a:cubicBezTo>
                <a:cubicBezTo>
                  <a:pt x="8205604" y="3573199"/>
                  <a:pt x="8214614" y="3593047"/>
                  <a:pt x="8232634" y="3609145"/>
                </a:cubicBezTo>
                <a:cubicBezTo>
                  <a:pt x="8250652" y="3625244"/>
                  <a:pt x="8277041" y="3633293"/>
                  <a:pt x="8311798" y="3633293"/>
                </a:cubicBezTo>
                <a:cubicBezTo>
                  <a:pt x="8337958" y="3633293"/>
                  <a:pt x="8360916" y="3629268"/>
                  <a:pt x="8380673" y="3621219"/>
                </a:cubicBezTo>
                <a:cubicBezTo>
                  <a:pt x="8395124" y="3615182"/>
                  <a:pt x="8409668" y="3605121"/>
                  <a:pt x="8424302" y="3591035"/>
                </a:cubicBezTo>
                <a:cubicBezTo>
                  <a:pt x="8425583" y="3599450"/>
                  <a:pt x="8426864" y="3605624"/>
                  <a:pt x="8428144" y="3609557"/>
                </a:cubicBezTo>
                <a:cubicBezTo>
                  <a:pt x="8429424" y="3613490"/>
                  <a:pt x="8432169" y="3619207"/>
                  <a:pt x="8436376" y="3626707"/>
                </a:cubicBezTo>
                <a:lnTo>
                  <a:pt x="8541198" y="3626707"/>
                </a:lnTo>
                <a:cubicBezTo>
                  <a:pt x="8535344" y="3614633"/>
                  <a:pt x="8531548" y="3604709"/>
                  <a:pt x="8529810" y="3596935"/>
                </a:cubicBezTo>
                <a:cubicBezTo>
                  <a:pt x="8528072" y="3589160"/>
                  <a:pt x="8527203" y="3578412"/>
                  <a:pt x="8527203" y="3564692"/>
                </a:cubicBezTo>
                <a:lnTo>
                  <a:pt x="8527203" y="3435998"/>
                </a:lnTo>
                <a:cubicBezTo>
                  <a:pt x="8527203" y="3422278"/>
                  <a:pt x="8524459" y="3407872"/>
                  <a:pt x="8518971" y="3392780"/>
                </a:cubicBezTo>
                <a:cubicBezTo>
                  <a:pt x="8513483" y="3377687"/>
                  <a:pt x="8505983" y="3366025"/>
                  <a:pt x="8496470" y="3357793"/>
                </a:cubicBezTo>
                <a:cubicBezTo>
                  <a:pt x="8482933" y="3345903"/>
                  <a:pt x="8466012" y="3338082"/>
                  <a:pt x="8445706" y="3334332"/>
                </a:cubicBezTo>
                <a:cubicBezTo>
                  <a:pt x="8425400" y="3330582"/>
                  <a:pt x="8398508" y="3328707"/>
                  <a:pt x="8365032" y="3328707"/>
                </a:cubicBezTo>
                <a:close/>
                <a:moveTo>
                  <a:pt x="8138590" y="3328707"/>
                </a:moveTo>
                <a:cubicBezTo>
                  <a:pt x="8122858" y="3328707"/>
                  <a:pt x="8109640" y="3332594"/>
                  <a:pt x="8098939" y="3340369"/>
                </a:cubicBezTo>
                <a:cubicBezTo>
                  <a:pt x="8088237" y="3348144"/>
                  <a:pt x="8077856" y="3362367"/>
                  <a:pt x="8067794" y="3383039"/>
                </a:cubicBezTo>
                <a:lnTo>
                  <a:pt x="8067794" y="3335293"/>
                </a:lnTo>
                <a:lnTo>
                  <a:pt x="7963247" y="3335293"/>
                </a:lnTo>
                <a:lnTo>
                  <a:pt x="7963247" y="3626707"/>
                </a:lnTo>
                <a:lnTo>
                  <a:pt x="8075477" y="3626707"/>
                </a:lnTo>
                <a:lnTo>
                  <a:pt x="8075477" y="3529020"/>
                </a:lnTo>
                <a:cubicBezTo>
                  <a:pt x="8075477" y="3482372"/>
                  <a:pt x="8081240" y="3450541"/>
                  <a:pt x="8092765" y="3433528"/>
                </a:cubicBezTo>
                <a:cubicBezTo>
                  <a:pt x="8100814" y="3421455"/>
                  <a:pt x="8112156" y="3415418"/>
                  <a:pt x="8126791" y="3415418"/>
                </a:cubicBezTo>
                <a:cubicBezTo>
                  <a:pt x="8134474" y="3415418"/>
                  <a:pt x="8144901" y="3418162"/>
                  <a:pt x="8158073" y="3423650"/>
                </a:cubicBezTo>
                <a:lnTo>
                  <a:pt x="8192647" y="3344073"/>
                </a:lnTo>
                <a:cubicBezTo>
                  <a:pt x="8173073" y="3333829"/>
                  <a:pt x="8155054" y="3328707"/>
                  <a:pt x="8138590" y="3328707"/>
                </a:cubicBezTo>
                <a:close/>
                <a:moveTo>
                  <a:pt x="6983907" y="3328707"/>
                </a:moveTo>
                <a:cubicBezTo>
                  <a:pt x="6963052" y="3328707"/>
                  <a:pt x="6943661" y="3330262"/>
                  <a:pt x="6925734" y="3333372"/>
                </a:cubicBezTo>
                <a:cubicBezTo>
                  <a:pt x="6907806" y="3336482"/>
                  <a:pt x="6893720" y="3340872"/>
                  <a:pt x="6883476" y="3346543"/>
                </a:cubicBezTo>
                <a:cubicBezTo>
                  <a:pt x="6869207" y="3354409"/>
                  <a:pt x="6858277" y="3363693"/>
                  <a:pt x="6850685" y="3374395"/>
                </a:cubicBezTo>
                <a:cubicBezTo>
                  <a:pt x="6843093" y="3385096"/>
                  <a:pt x="6837285" y="3399777"/>
                  <a:pt x="6833260" y="3418436"/>
                </a:cubicBezTo>
                <a:lnTo>
                  <a:pt x="6940003" y="3429687"/>
                </a:lnTo>
                <a:cubicBezTo>
                  <a:pt x="6944393" y="3417064"/>
                  <a:pt x="6950155" y="3408466"/>
                  <a:pt x="6957290" y="3403893"/>
                </a:cubicBezTo>
                <a:cubicBezTo>
                  <a:pt x="6966436" y="3398039"/>
                  <a:pt x="6980156" y="3395112"/>
                  <a:pt x="6998450" y="3395112"/>
                </a:cubicBezTo>
                <a:cubicBezTo>
                  <a:pt x="7012719" y="3395112"/>
                  <a:pt x="7022689" y="3397856"/>
                  <a:pt x="7028360" y="3403344"/>
                </a:cubicBezTo>
                <a:cubicBezTo>
                  <a:pt x="7034031" y="3408832"/>
                  <a:pt x="7036866" y="3418436"/>
                  <a:pt x="7036866" y="3432156"/>
                </a:cubicBezTo>
                <a:cubicBezTo>
                  <a:pt x="7022963" y="3437644"/>
                  <a:pt x="7009792" y="3442080"/>
                  <a:pt x="6997353" y="3445465"/>
                </a:cubicBezTo>
                <a:cubicBezTo>
                  <a:pt x="6984913" y="3448849"/>
                  <a:pt x="6957747" y="3454749"/>
                  <a:pt x="6915855" y="3463164"/>
                </a:cubicBezTo>
                <a:cubicBezTo>
                  <a:pt x="6880915" y="3470115"/>
                  <a:pt x="6856950" y="3480725"/>
                  <a:pt x="6843962" y="3494994"/>
                </a:cubicBezTo>
                <a:cubicBezTo>
                  <a:pt x="6830974" y="3509263"/>
                  <a:pt x="6824479" y="3527465"/>
                  <a:pt x="6824479" y="3549600"/>
                </a:cubicBezTo>
                <a:cubicBezTo>
                  <a:pt x="6824479" y="3573199"/>
                  <a:pt x="6833489" y="3593047"/>
                  <a:pt x="6851508" y="3609145"/>
                </a:cubicBezTo>
                <a:cubicBezTo>
                  <a:pt x="6869527" y="3625244"/>
                  <a:pt x="6895915" y="3633293"/>
                  <a:pt x="6930673" y="3633293"/>
                </a:cubicBezTo>
                <a:cubicBezTo>
                  <a:pt x="6956832" y="3633293"/>
                  <a:pt x="6979791" y="3629268"/>
                  <a:pt x="6999548" y="3621219"/>
                </a:cubicBezTo>
                <a:cubicBezTo>
                  <a:pt x="7014000" y="3615182"/>
                  <a:pt x="7028543" y="3605121"/>
                  <a:pt x="7043178" y="3591035"/>
                </a:cubicBezTo>
                <a:cubicBezTo>
                  <a:pt x="7044458" y="3599450"/>
                  <a:pt x="7045739" y="3605624"/>
                  <a:pt x="7047019" y="3609557"/>
                </a:cubicBezTo>
                <a:cubicBezTo>
                  <a:pt x="7048300" y="3613490"/>
                  <a:pt x="7051044" y="3619207"/>
                  <a:pt x="7055251" y="3626707"/>
                </a:cubicBezTo>
                <a:lnTo>
                  <a:pt x="7160073" y="3626707"/>
                </a:lnTo>
                <a:cubicBezTo>
                  <a:pt x="7154219" y="3614633"/>
                  <a:pt x="7150423" y="3604709"/>
                  <a:pt x="7148685" y="3596935"/>
                </a:cubicBezTo>
                <a:cubicBezTo>
                  <a:pt x="7146947" y="3589160"/>
                  <a:pt x="7146078" y="3578412"/>
                  <a:pt x="7146078" y="3564692"/>
                </a:cubicBezTo>
                <a:lnTo>
                  <a:pt x="7146078" y="3435998"/>
                </a:lnTo>
                <a:cubicBezTo>
                  <a:pt x="7146078" y="3422278"/>
                  <a:pt x="7143334" y="3407872"/>
                  <a:pt x="7137846" y="3392780"/>
                </a:cubicBezTo>
                <a:cubicBezTo>
                  <a:pt x="7132358" y="3377687"/>
                  <a:pt x="7124858" y="3366025"/>
                  <a:pt x="7115345" y="3357793"/>
                </a:cubicBezTo>
                <a:cubicBezTo>
                  <a:pt x="7101808" y="3345903"/>
                  <a:pt x="7084887" y="3338082"/>
                  <a:pt x="7064581" y="3334332"/>
                </a:cubicBezTo>
                <a:cubicBezTo>
                  <a:pt x="7044275" y="3330582"/>
                  <a:pt x="7017384" y="3328707"/>
                  <a:pt x="6983907" y="3328707"/>
                </a:cubicBezTo>
                <a:close/>
                <a:moveTo>
                  <a:pt x="6432634" y="3328707"/>
                </a:moveTo>
                <a:cubicBezTo>
                  <a:pt x="6398608" y="3328707"/>
                  <a:pt x="6370710" y="3333184"/>
                  <a:pt x="6348941" y="3342140"/>
                </a:cubicBezTo>
                <a:cubicBezTo>
                  <a:pt x="6335221" y="3347805"/>
                  <a:pt x="6321866" y="3356441"/>
                  <a:pt x="6308878" y="3368047"/>
                </a:cubicBezTo>
                <a:cubicBezTo>
                  <a:pt x="6295890" y="3379653"/>
                  <a:pt x="6285645" y="3392767"/>
                  <a:pt x="6278145" y="3407387"/>
                </a:cubicBezTo>
                <a:cubicBezTo>
                  <a:pt x="6267901" y="3427310"/>
                  <a:pt x="6262779" y="3452259"/>
                  <a:pt x="6262779" y="3482235"/>
                </a:cubicBezTo>
                <a:cubicBezTo>
                  <a:pt x="6262779" y="3510930"/>
                  <a:pt x="6266986" y="3533959"/>
                  <a:pt x="6275401" y="3551322"/>
                </a:cubicBezTo>
                <a:cubicBezTo>
                  <a:pt x="6283816" y="3568685"/>
                  <a:pt x="6295433" y="3583809"/>
                  <a:pt x="6310250" y="3596694"/>
                </a:cubicBezTo>
                <a:cubicBezTo>
                  <a:pt x="6325068" y="3609580"/>
                  <a:pt x="6342767" y="3618901"/>
                  <a:pt x="6363347" y="3624658"/>
                </a:cubicBezTo>
                <a:cubicBezTo>
                  <a:pt x="6383927" y="3630414"/>
                  <a:pt x="6409675" y="3633293"/>
                  <a:pt x="6440591" y="3633293"/>
                </a:cubicBezTo>
                <a:cubicBezTo>
                  <a:pt x="6472605" y="3633293"/>
                  <a:pt x="6498993" y="3628811"/>
                  <a:pt x="6519756" y="3619847"/>
                </a:cubicBezTo>
                <a:cubicBezTo>
                  <a:pt x="6540519" y="3610883"/>
                  <a:pt x="6557578" y="3598307"/>
                  <a:pt x="6570932" y="3582117"/>
                </a:cubicBezTo>
                <a:cubicBezTo>
                  <a:pt x="6584286" y="3565927"/>
                  <a:pt x="6593891" y="3546765"/>
                  <a:pt x="6599744" y="3524630"/>
                </a:cubicBezTo>
                <a:lnTo>
                  <a:pt x="6493551" y="3512556"/>
                </a:lnTo>
                <a:cubicBezTo>
                  <a:pt x="6488611" y="3528105"/>
                  <a:pt x="6481157" y="3539630"/>
                  <a:pt x="6471187" y="3547131"/>
                </a:cubicBezTo>
                <a:cubicBezTo>
                  <a:pt x="6461217" y="3554631"/>
                  <a:pt x="6448914" y="3558381"/>
                  <a:pt x="6434280" y="3558381"/>
                </a:cubicBezTo>
                <a:cubicBezTo>
                  <a:pt x="6416718" y="3558381"/>
                  <a:pt x="6402266" y="3552173"/>
                  <a:pt x="6390924" y="3539756"/>
                </a:cubicBezTo>
                <a:cubicBezTo>
                  <a:pt x="6379583" y="3527339"/>
                  <a:pt x="6373912" y="3509170"/>
                  <a:pt x="6373912" y="3485249"/>
                </a:cubicBezTo>
                <a:cubicBezTo>
                  <a:pt x="6373912" y="3458403"/>
                  <a:pt x="6379628" y="3438361"/>
                  <a:pt x="6391062" y="3425123"/>
                </a:cubicBezTo>
                <a:cubicBezTo>
                  <a:pt x="6402495" y="3411884"/>
                  <a:pt x="6417450" y="3405265"/>
                  <a:pt x="6435926" y="3405265"/>
                </a:cubicBezTo>
                <a:cubicBezTo>
                  <a:pt x="6450561" y="3405265"/>
                  <a:pt x="6462223" y="3408421"/>
                  <a:pt x="6470913" y="3414732"/>
                </a:cubicBezTo>
                <a:cubicBezTo>
                  <a:pt x="6479602" y="3421043"/>
                  <a:pt x="6485593" y="3430419"/>
                  <a:pt x="6488886" y="3442858"/>
                </a:cubicBezTo>
                <a:lnTo>
                  <a:pt x="6593982" y="3428863"/>
                </a:lnTo>
                <a:cubicBezTo>
                  <a:pt x="6583920" y="3396118"/>
                  <a:pt x="6566404" y="3371239"/>
                  <a:pt x="6541434" y="3354226"/>
                </a:cubicBezTo>
                <a:cubicBezTo>
                  <a:pt x="6516463" y="3337213"/>
                  <a:pt x="6480196" y="3328707"/>
                  <a:pt x="6432634" y="3328707"/>
                </a:cubicBezTo>
                <a:close/>
                <a:moveTo>
                  <a:pt x="6114118" y="3328707"/>
                </a:moveTo>
                <a:cubicBezTo>
                  <a:pt x="6091251" y="3328707"/>
                  <a:pt x="6071860" y="3332868"/>
                  <a:pt x="6055945" y="3341192"/>
                </a:cubicBezTo>
                <a:cubicBezTo>
                  <a:pt x="6040030" y="3349516"/>
                  <a:pt x="6024298" y="3363373"/>
                  <a:pt x="6008748" y="3382764"/>
                </a:cubicBezTo>
                <a:lnTo>
                  <a:pt x="6008748" y="3335293"/>
                </a:lnTo>
                <a:lnTo>
                  <a:pt x="5904750" y="3335293"/>
                </a:lnTo>
                <a:lnTo>
                  <a:pt x="5904750" y="3626707"/>
                </a:lnTo>
                <a:lnTo>
                  <a:pt x="6016431" y="3626707"/>
                </a:lnTo>
                <a:lnTo>
                  <a:pt x="6016431" y="3486762"/>
                </a:lnTo>
                <a:cubicBezTo>
                  <a:pt x="6016431" y="3460237"/>
                  <a:pt x="6020639" y="3441852"/>
                  <a:pt x="6029054" y="3431608"/>
                </a:cubicBezTo>
                <a:cubicBezTo>
                  <a:pt x="6037469" y="3421363"/>
                  <a:pt x="6048444" y="3416241"/>
                  <a:pt x="6061982" y="3416241"/>
                </a:cubicBezTo>
                <a:cubicBezTo>
                  <a:pt x="6074239" y="3416241"/>
                  <a:pt x="6083751" y="3420037"/>
                  <a:pt x="6090520" y="3427629"/>
                </a:cubicBezTo>
                <a:cubicBezTo>
                  <a:pt x="6097288" y="3435220"/>
                  <a:pt x="6100672" y="3448163"/>
                  <a:pt x="6100672" y="3466456"/>
                </a:cubicBezTo>
                <a:lnTo>
                  <a:pt x="6100672" y="3626707"/>
                </a:lnTo>
                <a:lnTo>
                  <a:pt x="6212903" y="3626707"/>
                </a:lnTo>
                <a:lnTo>
                  <a:pt x="6212903" y="3441486"/>
                </a:lnTo>
                <a:cubicBezTo>
                  <a:pt x="6212903" y="3403070"/>
                  <a:pt x="6204167" y="3374669"/>
                  <a:pt x="6186697" y="3356284"/>
                </a:cubicBezTo>
                <a:cubicBezTo>
                  <a:pt x="6169227" y="3337899"/>
                  <a:pt x="6145034" y="3328707"/>
                  <a:pt x="6114118" y="3328707"/>
                </a:cubicBezTo>
                <a:close/>
                <a:moveTo>
                  <a:pt x="5678982" y="3328707"/>
                </a:moveTo>
                <a:cubicBezTo>
                  <a:pt x="5658128" y="3328707"/>
                  <a:pt x="5638737" y="3330262"/>
                  <a:pt x="5620809" y="3333372"/>
                </a:cubicBezTo>
                <a:cubicBezTo>
                  <a:pt x="5602881" y="3336482"/>
                  <a:pt x="5588795" y="3340872"/>
                  <a:pt x="5578551" y="3346543"/>
                </a:cubicBezTo>
                <a:cubicBezTo>
                  <a:pt x="5564282" y="3354409"/>
                  <a:pt x="5553352" y="3363693"/>
                  <a:pt x="5545760" y="3374395"/>
                </a:cubicBezTo>
                <a:cubicBezTo>
                  <a:pt x="5538168" y="3385096"/>
                  <a:pt x="5532360" y="3399777"/>
                  <a:pt x="5528336" y="3418436"/>
                </a:cubicBezTo>
                <a:lnTo>
                  <a:pt x="5635078" y="3429687"/>
                </a:lnTo>
                <a:cubicBezTo>
                  <a:pt x="5639468" y="3417064"/>
                  <a:pt x="5645231" y="3408466"/>
                  <a:pt x="5652365" y="3403893"/>
                </a:cubicBezTo>
                <a:cubicBezTo>
                  <a:pt x="5661512" y="3398039"/>
                  <a:pt x="5675233" y="3395112"/>
                  <a:pt x="5693525" y="3395112"/>
                </a:cubicBezTo>
                <a:cubicBezTo>
                  <a:pt x="5707794" y="3395112"/>
                  <a:pt x="5717764" y="3397856"/>
                  <a:pt x="5723435" y="3403344"/>
                </a:cubicBezTo>
                <a:cubicBezTo>
                  <a:pt x="5729106" y="3408832"/>
                  <a:pt x="5731942" y="3418436"/>
                  <a:pt x="5731942" y="3432156"/>
                </a:cubicBezTo>
                <a:cubicBezTo>
                  <a:pt x="5718039" y="3437644"/>
                  <a:pt x="5704868" y="3442080"/>
                  <a:pt x="5692428" y="3445465"/>
                </a:cubicBezTo>
                <a:cubicBezTo>
                  <a:pt x="5679988" y="3448849"/>
                  <a:pt x="5652822" y="3454749"/>
                  <a:pt x="5610930" y="3463164"/>
                </a:cubicBezTo>
                <a:cubicBezTo>
                  <a:pt x="5575990" y="3470115"/>
                  <a:pt x="5552026" y="3480725"/>
                  <a:pt x="5539038" y="3494994"/>
                </a:cubicBezTo>
                <a:cubicBezTo>
                  <a:pt x="5526049" y="3509263"/>
                  <a:pt x="5519555" y="3527465"/>
                  <a:pt x="5519555" y="3549600"/>
                </a:cubicBezTo>
                <a:cubicBezTo>
                  <a:pt x="5519555" y="3573199"/>
                  <a:pt x="5528565" y="3593047"/>
                  <a:pt x="5546583" y="3609145"/>
                </a:cubicBezTo>
                <a:cubicBezTo>
                  <a:pt x="5564602" y="3625244"/>
                  <a:pt x="5590991" y="3633293"/>
                  <a:pt x="5625748" y="3633293"/>
                </a:cubicBezTo>
                <a:cubicBezTo>
                  <a:pt x="5651908" y="3633293"/>
                  <a:pt x="5674866" y="3629268"/>
                  <a:pt x="5694623" y="3621219"/>
                </a:cubicBezTo>
                <a:cubicBezTo>
                  <a:pt x="5709075" y="3615182"/>
                  <a:pt x="5723618" y="3605121"/>
                  <a:pt x="5738253" y="3591035"/>
                </a:cubicBezTo>
                <a:cubicBezTo>
                  <a:pt x="5739533" y="3599450"/>
                  <a:pt x="5740814" y="3605624"/>
                  <a:pt x="5742095" y="3609557"/>
                </a:cubicBezTo>
                <a:cubicBezTo>
                  <a:pt x="5743375" y="3613490"/>
                  <a:pt x="5746119" y="3619207"/>
                  <a:pt x="5750327" y="3626707"/>
                </a:cubicBezTo>
                <a:lnTo>
                  <a:pt x="5855148" y="3626707"/>
                </a:lnTo>
                <a:cubicBezTo>
                  <a:pt x="5849294" y="3614633"/>
                  <a:pt x="5845498" y="3604709"/>
                  <a:pt x="5843761" y="3596935"/>
                </a:cubicBezTo>
                <a:cubicBezTo>
                  <a:pt x="5842022" y="3589160"/>
                  <a:pt x="5841154" y="3578412"/>
                  <a:pt x="5841154" y="3564692"/>
                </a:cubicBezTo>
                <a:lnTo>
                  <a:pt x="5841154" y="3435998"/>
                </a:lnTo>
                <a:cubicBezTo>
                  <a:pt x="5841154" y="3422278"/>
                  <a:pt x="5838410" y="3407872"/>
                  <a:pt x="5832922" y="3392780"/>
                </a:cubicBezTo>
                <a:cubicBezTo>
                  <a:pt x="5827434" y="3377687"/>
                  <a:pt x="5819933" y="3366025"/>
                  <a:pt x="5810421" y="3357793"/>
                </a:cubicBezTo>
                <a:cubicBezTo>
                  <a:pt x="5796884" y="3345903"/>
                  <a:pt x="5779962" y="3338082"/>
                  <a:pt x="5759657" y="3334332"/>
                </a:cubicBezTo>
                <a:cubicBezTo>
                  <a:pt x="5739351" y="3330582"/>
                  <a:pt x="5712459" y="3328707"/>
                  <a:pt x="5678982" y="3328707"/>
                </a:cubicBezTo>
                <a:close/>
                <a:moveTo>
                  <a:pt x="5371168" y="3328707"/>
                </a:moveTo>
                <a:cubicBezTo>
                  <a:pt x="5348302" y="3328707"/>
                  <a:pt x="5328910" y="3332868"/>
                  <a:pt x="5312995" y="3341192"/>
                </a:cubicBezTo>
                <a:cubicBezTo>
                  <a:pt x="5297080" y="3349516"/>
                  <a:pt x="5281347" y="3363373"/>
                  <a:pt x="5265798" y="3382764"/>
                </a:cubicBezTo>
                <a:lnTo>
                  <a:pt x="5265798" y="3335293"/>
                </a:lnTo>
                <a:lnTo>
                  <a:pt x="5161800" y="3335293"/>
                </a:lnTo>
                <a:lnTo>
                  <a:pt x="5161800" y="3626707"/>
                </a:lnTo>
                <a:lnTo>
                  <a:pt x="5273481" y="3626707"/>
                </a:lnTo>
                <a:lnTo>
                  <a:pt x="5273481" y="3486762"/>
                </a:lnTo>
                <a:cubicBezTo>
                  <a:pt x="5273481" y="3460237"/>
                  <a:pt x="5277689" y="3441852"/>
                  <a:pt x="5286104" y="3431608"/>
                </a:cubicBezTo>
                <a:cubicBezTo>
                  <a:pt x="5294519" y="3421363"/>
                  <a:pt x="5305495" y="3416241"/>
                  <a:pt x="5319032" y="3416241"/>
                </a:cubicBezTo>
                <a:cubicBezTo>
                  <a:pt x="5331288" y="3416241"/>
                  <a:pt x="5340801" y="3420037"/>
                  <a:pt x="5347570" y="3427629"/>
                </a:cubicBezTo>
                <a:cubicBezTo>
                  <a:pt x="5354338" y="3435220"/>
                  <a:pt x="5357723" y="3448163"/>
                  <a:pt x="5357723" y="3466456"/>
                </a:cubicBezTo>
                <a:lnTo>
                  <a:pt x="5357723" y="3626707"/>
                </a:lnTo>
                <a:lnTo>
                  <a:pt x="5469953" y="3626707"/>
                </a:lnTo>
                <a:lnTo>
                  <a:pt x="5469953" y="3441486"/>
                </a:lnTo>
                <a:cubicBezTo>
                  <a:pt x="5469953" y="3403070"/>
                  <a:pt x="5461218" y="3374669"/>
                  <a:pt x="5443748" y="3356284"/>
                </a:cubicBezTo>
                <a:cubicBezTo>
                  <a:pt x="5426278" y="3337899"/>
                  <a:pt x="5402084" y="3328707"/>
                  <a:pt x="5371168" y="3328707"/>
                </a:cubicBezTo>
                <a:close/>
                <a:moveTo>
                  <a:pt x="4165235" y="3328707"/>
                </a:moveTo>
                <a:lnTo>
                  <a:pt x="4209645" y="3473316"/>
                </a:lnTo>
                <a:lnTo>
                  <a:pt x="4121301" y="3473316"/>
                </a:lnTo>
                <a:close/>
                <a:moveTo>
                  <a:pt x="3021508" y="3328707"/>
                </a:moveTo>
                <a:cubicBezTo>
                  <a:pt x="3000653" y="3328707"/>
                  <a:pt x="2981262" y="3330262"/>
                  <a:pt x="2963335" y="3333372"/>
                </a:cubicBezTo>
                <a:cubicBezTo>
                  <a:pt x="2945407" y="3336482"/>
                  <a:pt x="2931321" y="3340872"/>
                  <a:pt x="2921077" y="3346543"/>
                </a:cubicBezTo>
                <a:cubicBezTo>
                  <a:pt x="2906808" y="3354409"/>
                  <a:pt x="2895877" y="3363693"/>
                  <a:pt x="2888285" y="3374395"/>
                </a:cubicBezTo>
                <a:cubicBezTo>
                  <a:pt x="2880694" y="3385096"/>
                  <a:pt x="2874886" y="3399777"/>
                  <a:pt x="2870861" y="3418436"/>
                </a:cubicBezTo>
                <a:lnTo>
                  <a:pt x="2977603" y="3429687"/>
                </a:lnTo>
                <a:cubicBezTo>
                  <a:pt x="2981994" y="3417064"/>
                  <a:pt x="2987756" y="3408466"/>
                  <a:pt x="2994891" y="3403893"/>
                </a:cubicBezTo>
                <a:cubicBezTo>
                  <a:pt x="3004038" y="3398039"/>
                  <a:pt x="3017757" y="3395112"/>
                  <a:pt x="3036051" y="3395112"/>
                </a:cubicBezTo>
                <a:cubicBezTo>
                  <a:pt x="3050320" y="3395112"/>
                  <a:pt x="3060290" y="3397856"/>
                  <a:pt x="3065961" y="3403344"/>
                </a:cubicBezTo>
                <a:cubicBezTo>
                  <a:pt x="3071631" y="3408832"/>
                  <a:pt x="3074467" y="3418436"/>
                  <a:pt x="3074467" y="3432156"/>
                </a:cubicBezTo>
                <a:cubicBezTo>
                  <a:pt x="3060564" y="3437644"/>
                  <a:pt x="3047393" y="3442080"/>
                  <a:pt x="3034954" y="3445465"/>
                </a:cubicBezTo>
                <a:cubicBezTo>
                  <a:pt x="3022514" y="3448849"/>
                  <a:pt x="2995348" y="3454749"/>
                  <a:pt x="2953456" y="3463164"/>
                </a:cubicBezTo>
                <a:cubicBezTo>
                  <a:pt x="2918515" y="3470115"/>
                  <a:pt x="2894551" y="3480725"/>
                  <a:pt x="2881563" y="3494994"/>
                </a:cubicBezTo>
                <a:cubicBezTo>
                  <a:pt x="2868574" y="3509263"/>
                  <a:pt x="2862080" y="3527465"/>
                  <a:pt x="2862080" y="3549600"/>
                </a:cubicBezTo>
                <a:cubicBezTo>
                  <a:pt x="2862080" y="3573199"/>
                  <a:pt x="2871090" y="3593047"/>
                  <a:pt x="2889108" y="3609145"/>
                </a:cubicBezTo>
                <a:cubicBezTo>
                  <a:pt x="2907127" y="3625244"/>
                  <a:pt x="2933516" y="3633293"/>
                  <a:pt x="2968274" y="3633293"/>
                </a:cubicBezTo>
                <a:cubicBezTo>
                  <a:pt x="2994433" y="3633293"/>
                  <a:pt x="3017392" y="3629268"/>
                  <a:pt x="3037148" y="3621219"/>
                </a:cubicBezTo>
                <a:cubicBezTo>
                  <a:pt x="3051600" y="3615182"/>
                  <a:pt x="3066144" y="3605121"/>
                  <a:pt x="3080778" y="3591035"/>
                </a:cubicBezTo>
                <a:cubicBezTo>
                  <a:pt x="3082059" y="3599450"/>
                  <a:pt x="3083339" y="3605624"/>
                  <a:pt x="3084620" y="3609557"/>
                </a:cubicBezTo>
                <a:cubicBezTo>
                  <a:pt x="3085900" y="3613490"/>
                  <a:pt x="3088644" y="3619207"/>
                  <a:pt x="3092852" y="3626707"/>
                </a:cubicBezTo>
                <a:lnTo>
                  <a:pt x="3197674" y="3626707"/>
                </a:lnTo>
                <a:cubicBezTo>
                  <a:pt x="3191819" y="3614633"/>
                  <a:pt x="3188024" y="3604709"/>
                  <a:pt x="3186286" y="3596935"/>
                </a:cubicBezTo>
                <a:cubicBezTo>
                  <a:pt x="3184548" y="3589160"/>
                  <a:pt x="3183679" y="3578412"/>
                  <a:pt x="3183679" y="3564692"/>
                </a:cubicBezTo>
                <a:lnTo>
                  <a:pt x="3183679" y="3435998"/>
                </a:lnTo>
                <a:cubicBezTo>
                  <a:pt x="3183679" y="3422278"/>
                  <a:pt x="3180935" y="3407872"/>
                  <a:pt x="3175447" y="3392780"/>
                </a:cubicBezTo>
                <a:cubicBezTo>
                  <a:pt x="3169959" y="3377687"/>
                  <a:pt x="3162458" y="3366025"/>
                  <a:pt x="3152946" y="3357793"/>
                </a:cubicBezTo>
                <a:cubicBezTo>
                  <a:pt x="3139409" y="3345903"/>
                  <a:pt x="3122488" y="3338082"/>
                  <a:pt x="3102182" y="3334332"/>
                </a:cubicBezTo>
                <a:cubicBezTo>
                  <a:pt x="3081876" y="3330582"/>
                  <a:pt x="3054985" y="3328707"/>
                  <a:pt x="3021508" y="3328707"/>
                </a:cubicBezTo>
                <a:close/>
                <a:moveTo>
                  <a:pt x="2278558" y="3328707"/>
                </a:moveTo>
                <a:cubicBezTo>
                  <a:pt x="2257703" y="3328707"/>
                  <a:pt x="2238312" y="3330262"/>
                  <a:pt x="2220384" y="3333372"/>
                </a:cubicBezTo>
                <a:cubicBezTo>
                  <a:pt x="2202457" y="3336482"/>
                  <a:pt x="2188371" y="3340872"/>
                  <a:pt x="2178127" y="3346543"/>
                </a:cubicBezTo>
                <a:cubicBezTo>
                  <a:pt x="2163858" y="3354409"/>
                  <a:pt x="2152927" y="3363693"/>
                  <a:pt x="2145335" y="3374395"/>
                </a:cubicBezTo>
                <a:cubicBezTo>
                  <a:pt x="2137743" y="3385096"/>
                  <a:pt x="2131936" y="3399777"/>
                  <a:pt x="2127911" y="3418436"/>
                </a:cubicBezTo>
                <a:lnTo>
                  <a:pt x="2234653" y="3429687"/>
                </a:lnTo>
                <a:cubicBezTo>
                  <a:pt x="2239044" y="3417064"/>
                  <a:pt x="2244806" y="3408466"/>
                  <a:pt x="2251941" y="3403893"/>
                </a:cubicBezTo>
                <a:cubicBezTo>
                  <a:pt x="2261087" y="3398039"/>
                  <a:pt x="2274807" y="3395112"/>
                  <a:pt x="2293101" y="3395112"/>
                </a:cubicBezTo>
                <a:cubicBezTo>
                  <a:pt x="2307370" y="3395112"/>
                  <a:pt x="2317339" y="3397856"/>
                  <a:pt x="2323011" y="3403344"/>
                </a:cubicBezTo>
                <a:cubicBezTo>
                  <a:pt x="2328682" y="3408832"/>
                  <a:pt x="2331517" y="3418436"/>
                  <a:pt x="2331517" y="3432156"/>
                </a:cubicBezTo>
                <a:cubicBezTo>
                  <a:pt x="2317614" y="3437644"/>
                  <a:pt x="2304443" y="3442080"/>
                  <a:pt x="2292003" y="3445465"/>
                </a:cubicBezTo>
                <a:cubicBezTo>
                  <a:pt x="2279564" y="3448849"/>
                  <a:pt x="2252398" y="3454749"/>
                  <a:pt x="2210506" y="3463164"/>
                </a:cubicBezTo>
                <a:cubicBezTo>
                  <a:pt x="2175565" y="3470115"/>
                  <a:pt x="2151601" y="3480725"/>
                  <a:pt x="2138613" y="3494994"/>
                </a:cubicBezTo>
                <a:cubicBezTo>
                  <a:pt x="2125624" y="3509263"/>
                  <a:pt x="2119130" y="3527465"/>
                  <a:pt x="2119130" y="3549600"/>
                </a:cubicBezTo>
                <a:cubicBezTo>
                  <a:pt x="2119130" y="3573199"/>
                  <a:pt x="2128140" y="3593047"/>
                  <a:pt x="2146159" y="3609145"/>
                </a:cubicBezTo>
                <a:cubicBezTo>
                  <a:pt x="2164177" y="3625244"/>
                  <a:pt x="2190566" y="3633293"/>
                  <a:pt x="2225323" y="3633293"/>
                </a:cubicBezTo>
                <a:cubicBezTo>
                  <a:pt x="2251483" y="3633293"/>
                  <a:pt x="2274442" y="3629268"/>
                  <a:pt x="2294199" y="3621219"/>
                </a:cubicBezTo>
                <a:cubicBezTo>
                  <a:pt x="2308650" y="3615182"/>
                  <a:pt x="2323194" y="3605121"/>
                  <a:pt x="2337828" y="3591035"/>
                </a:cubicBezTo>
                <a:cubicBezTo>
                  <a:pt x="2339109" y="3599450"/>
                  <a:pt x="2340389" y="3605624"/>
                  <a:pt x="2341670" y="3609557"/>
                </a:cubicBezTo>
                <a:cubicBezTo>
                  <a:pt x="2342950" y="3613490"/>
                  <a:pt x="2345695" y="3619207"/>
                  <a:pt x="2349902" y="3626707"/>
                </a:cubicBezTo>
                <a:lnTo>
                  <a:pt x="2454724" y="3626707"/>
                </a:lnTo>
                <a:cubicBezTo>
                  <a:pt x="2448870" y="3614633"/>
                  <a:pt x="2445073" y="3604709"/>
                  <a:pt x="2443336" y="3596935"/>
                </a:cubicBezTo>
                <a:cubicBezTo>
                  <a:pt x="2441598" y="3589160"/>
                  <a:pt x="2440729" y="3578412"/>
                  <a:pt x="2440729" y="3564692"/>
                </a:cubicBezTo>
                <a:lnTo>
                  <a:pt x="2440729" y="3435998"/>
                </a:lnTo>
                <a:cubicBezTo>
                  <a:pt x="2440729" y="3422278"/>
                  <a:pt x="2437985" y="3407872"/>
                  <a:pt x="2432497" y="3392780"/>
                </a:cubicBezTo>
                <a:cubicBezTo>
                  <a:pt x="2427009" y="3377687"/>
                  <a:pt x="2419508" y="3366025"/>
                  <a:pt x="2409996" y="3357793"/>
                </a:cubicBezTo>
                <a:cubicBezTo>
                  <a:pt x="2396458" y="3345903"/>
                  <a:pt x="2379537" y="3338082"/>
                  <a:pt x="2359231" y="3334332"/>
                </a:cubicBezTo>
                <a:cubicBezTo>
                  <a:pt x="2338926" y="3330582"/>
                  <a:pt x="2312035" y="3328707"/>
                  <a:pt x="2278558" y="3328707"/>
                </a:cubicBezTo>
                <a:close/>
                <a:moveTo>
                  <a:pt x="1416838" y="3306206"/>
                </a:moveTo>
                <a:lnTo>
                  <a:pt x="1452236" y="3306206"/>
                </a:lnTo>
                <a:cubicBezTo>
                  <a:pt x="1475469" y="3306206"/>
                  <a:pt x="1491292" y="3310596"/>
                  <a:pt x="1499707" y="3319377"/>
                </a:cubicBezTo>
                <a:cubicBezTo>
                  <a:pt x="1508122" y="3328158"/>
                  <a:pt x="1512330" y="3338860"/>
                  <a:pt x="1512330" y="3351482"/>
                </a:cubicBezTo>
                <a:cubicBezTo>
                  <a:pt x="1512330" y="3364470"/>
                  <a:pt x="1507482" y="3375126"/>
                  <a:pt x="1497787" y="3383450"/>
                </a:cubicBezTo>
                <a:cubicBezTo>
                  <a:pt x="1488091" y="3391773"/>
                  <a:pt x="1471261" y="3395935"/>
                  <a:pt x="1447297" y="3395935"/>
                </a:cubicBezTo>
                <a:lnTo>
                  <a:pt x="1416838" y="3395935"/>
                </a:lnTo>
                <a:close/>
                <a:moveTo>
                  <a:pt x="3353469" y="3276022"/>
                </a:moveTo>
                <a:lnTo>
                  <a:pt x="3353469" y="3381666"/>
                </a:lnTo>
                <a:lnTo>
                  <a:pt x="3248373" y="3381666"/>
                </a:lnTo>
                <a:lnTo>
                  <a:pt x="3248373" y="3470298"/>
                </a:lnTo>
                <a:lnTo>
                  <a:pt x="3353469" y="3470298"/>
                </a:lnTo>
                <a:lnTo>
                  <a:pt x="3353469" y="3575394"/>
                </a:lnTo>
                <a:lnTo>
                  <a:pt x="3442101" y="3575394"/>
                </a:lnTo>
                <a:lnTo>
                  <a:pt x="3442101" y="3470298"/>
                </a:lnTo>
                <a:lnTo>
                  <a:pt x="3547746" y="3470298"/>
                </a:lnTo>
                <a:lnTo>
                  <a:pt x="3547746" y="3381666"/>
                </a:lnTo>
                <a:lnTo>
                  <a:pt x="3442101" y="3381666"/>
                </a:lnTo>
                <a:lnTo>
                  <a:pt x="3442101" y="3276022"/>
                </a:lnTo>
                <a:close/>
                <a:moveTo>
                  <a:pt x="10233062" y="3224434"/>
                </a:moveTo>
                <a:lnTo>
                  <a:pt x="10081871" y="3626707"/>
                </a:lnTo>
                <a:lnTo>
                  <a:pt x="10208795" y="3626707"/>
                </a:lnTo>
                <a:lnTo>
                  <a:pt x="10228402" y="3560302"/>
                </a:lnTo>
                <a:lnTo>
                  <a:pt x="10369530" y="3560302"/>
                </a:lnTo>
                <a:lnTo>
                  <a:pt x="10389652" y="3626707"/>
                </a:lnTo>
                <a:lnTo>
                  <a:pt x="10519816" y="3626707"/>
                </a:lnTo>
                <a:lnTo>
                  <a:pt x="10368651" y="3224434"/>
                </a:lnTo>
                <a:close/>
                <a:moveTo>
                  <a:pt x="8952749" y="3224434"/>
                </a:moveTo>
                <a:lnTo>
                  <a:pt x="8952749" y="3626707"/>
                </a:lnTo>
                <a:lnTo>
                  <a:pt x="9066900" y="3626707"/>
                </a:lnTo>
                <a:lnTo>
                  <a:pt x="9066900" y="3550972"/>
                </a:lnTo>
                <a:lnTo>
                  <a:pt x="9108970" y="3509889"/>
                </a:lnTo>
                <a:lnTo>
                  <a:pt x="9167996" y="3626707"/>
                </a:lnTo>
                <a:lnTo>
                  <a:pt x="9293830" y="3626707"/>
                </a:lnTo>
                <a:lnTo>
                  <a:pt x="9183247" y="3437374"/>
                </a:lnTo>
                <a:lnTo>
                  <a:pt x="9287794" y="3335293"/>
                </a:lnTo>
                <a:lnTo>
                  <a:pt x="9150318" y="3335293"/>
                </a:lnTo>
                <a:lnTo>
                  <a:pt x="9066900" y="3432079"/>
                </a:lnTo>
                <a:lnTo>
                  <a:pt x="9066900" y="3224434"/>
                </a:lnTo>
                <a:close/>
                <a:moveTo>
                  <a:pt x="7560295" y="3224434"/>
                </a:moveTo>
                <a:lnTo>
                  <a:pt x="7560295" y="3323767"/>
                </a:lnTo>
                <a:lnTo>
                  <a:pt x="7687069" y="3323767"/>
                </a:lnTo>
                <a:lnTo>
                  <a:pt x="7687069" y="3626707"/>
                </a:lnTo>
                <a:lnTo>
                  <a:pt x="7811373" y="3626707"/>
                </a:lnTo>
                <a:lnTo>
                  <a:pt x="7811373" y="3323767"/>
                </a:lnTo>
                <a:lnTo>
                  <a:pt x="7938146" y="3323767"/>
                </a:lnTo>
                <a:lnTo>
                  <a:pt x="7938146" y="3224434"/>
                </a:lnTo>
                <a:close/>
                <a:moveTo>
                  <a:pt x="7213516" y="3224434"/>
                </a:moveTo>
                <a:lnTo>
                  <a:pt x="7213516" y="3626707"/>
                </a:lnTo>
                <a:lnTo>
                  <a:pt x="7325472" y="3626707"/>
                </a:lnTo>
                <a:lnTo>
                  <a:pt x="7325472" y="3224434"/>
                </a:lnTo>
                <a:close/>
                <a:moveTo>
                  <a:pt x="6651815" y="3224434"/>
                </a:moveTo>
                <a:lnTo>
                  <a:pt x="6651815" y="3300443"/>
                </a:lnTo>
                <a:lnTo>
                  <a:pt x="6763497" y="3300443"/>
                </a:lnTo>
                <a:lnTo>
                  <a:pt x="6763497" y="3224434"/>
                </a:lnTo>
                <a:close/>
                <a:moveTo>
                  <a:pt x="4975416" y="3224434"/>
                </a:moveTo>
                <a:lnTo>
                  <a:pt x="4975416" y="3300443"/>
                </a:lnTo>
                <a:lnTo>
                  <a:pt x="5087097" y="3300443"/>
                </a:lnTo>
                <a:lnTo>
                  <a:pt x="5087097" y="3224434"/>
                </a:lnTo>
                <a:close/>
                <a:moveTo>
                  <a:pt x="4607782" y="3224434"/>
                </a:moveTo>
                <a:lnTo>
                  <a:pt x="4607782" y="3626707"/>
                </a:lnTo>
                <a:lnTo>
                  <a:pt x="4732635" y="3626707"/>
                </a:lnTo>
                <a:lnTo>
                  <a:pt x="4732635" y="3462340"/>
                </a:lnTo>
                <a:lnTo>
                  <a:pt x="4888495" y="3462340"/>
                </a:lnTo>
                <a:lnTo>
                  <a:pt x="4888495" y="3381117"/>
                </a:lnTo>
                <a:lnTo>
                  <a:pt x="4732635" y="3381117"/>
                </a:lnTo>
                <a:lnTo>
                  <a:pt x="4732635" y="3310871"/>
                </a:lnTo>
                <a:lnTo>
                  <a:pt x="4915112" y="3310871"/>
                </a:lnTo>
                <a:lnTo>
                  <a:pt x="4915112" y="3224434"/>
                </a:lnTo>
                <a:close/>
                <a:moveTo>
                  <a:pt x="4098963" y="3224434"/>
                </a:moveTo>
                <a:lnTo>
                  <a:pt x="3947772" y="3626707"/>
                </a:lnTo>
                <a:lnTo>
                  <a:pt x="4074696" y="3626707"/>
                </a:lnTo>
                <a:lnTo>
                  <a:pt x="4094302" y="3560302"/>
                </a:lnTo>
                <a:lnTo>
                  <a:pt x="4235430" y="3560302"/>
                </a:lnTo>
                <a:lnTo>
                  <a:pt x="4255552" y="3626707"/>
                </a:lnTo>
                <a:lnTo>
                  <a:pt x="4385717" y="3626707"/>
                </a:lnTo>
                <a:lnTo>
                  <a:pt x="4234552" y="3224434"/>
                </a:lnTo>
                <a:close/>
                <a:moveTo>
                  <a:pt x="2504325" y="3224434"/>
                </a:moveTo>
                <a:lnTo>
                  <a:pt x="2504325" y="3626707"/>
                </a:lnTo>
                <a:lnTo>
                  <a:pt x="2618477" y="3626707"/>
                </a:lnTo>
                <a:lnTo>
                  <a:pt x="2618477" y="3550972"/>
                </a:lnTo>
                <a:lnTo>
                  <a:pt x="2660546" y="3509889"/>
                </a:lnTo>
                <a:lnTo>
                  <a:pt x="2719572" y="3626707"/>
                </a:lnTo>
                <a:lnTo>
                  <a:pt x="2845407" y="3626707"/>
                </a:lnTo>
                <a:lnTo>
                  <a:pt x="2734822" y="3437374"/>
                </a:lnTo>
                <a:lnTo>
                  <a:pt x="2839370" y="3335293"/>
                </a:lnTo>
                <a:lnTo>
                  <a:pt x="2701895" y="3335293"/>
                </a:lnTo>
                <a:lnTo>
                  <a:pt x="2618477" y="3432079"/>
                </a:lnTo>
                <a:lnTo>
                  <a:pt x="2618477" y="3224434"/>
                </a:lnTo>
                <a:close/>
                <a:moveTo>
                  <a:pt x="2019931" y="3224434"/>
                </a:moveTo>
                <a:lnTo>
                  <a:pt x="1907976" y="3281784"/>
                </a:lnTo>
                <a:lnTo>
                  <a:pt x="1907976" y="3335293"/>
                </a:lnTo>
                <a:lnTo>
                  <a:pt x="1866815" y="3335293"/>
                </a:lnTo>
                <a:lnTo>
                  <a:pt x="1866815" y="3417064"/>
                </a:lnTo>
                <a:lnTo>
                  <a:pt x="1907976" y="3417064"/>
                </a:lnTo>
                <a:lnTo>
                  <a:pt x="1907976" y="3519562"/>
                </a:lnTo>
                <a:cubicBezTo>
                  <a:pt x="1907976" y="3552081"/>
                  <a:pt x="1911131" y="3575603"/>
                  <a:pt x="1917442" y="3590128"/>
                </a:cubicBezTo>
                <a:cubicBezTo>
                  <a:pt x="1923753" y="3604653"/>
                  <a:pt x="1933495" y="3615478"/>
                  <a:pt x="1946666" y="3622604"/>
                </a:cubicBezTo>
                <a:cubicBezTo>
                  <a:pt x="1959837" y="3629730"/>
                  <a:pt x="1980326" y="3633293"/>
                  <a:pt x="2008132" y="3633293"/>
                </a:cubicBezTo>
                <a:cubicBezTo>
                  <a:pt x="2032096" y="3633293"/>
                  <a:pt x="2057890" y="3630274"/>
                  <a:pt x="2085513" y="3624238"/>
                </a:cubicBezTo>
                <a:lnTo>
                  <a:pt x="2077281" y="3547143"/>
                </a:lnTo>
                <a:cubicBezTo>
                  <a:pt x="2062464" y="3551891"/>
                  <a:pt x="2050939" y="3554265"/>
                  <a:pt x="2042707" y="3554265"/>
                </a:cubicBezTo>
                <a:cubicBezTo>
                  <a:pt x="2033560" y="3554265"/>
                  <a:pt x="2027157" y="3551161"/>
                  <a:pt x="2023498" y="3544953"/>
                </a:cubicBezTo>
                <a:cubicBezTo>
                  <a:pt x="2021121" y="3540937"/>
                  <a:pt x="2019931" y="3532722"/>
                  <a:pt x="2019931" y="3520308"/>
                </a:cubicBezTo>
                <a:lnTo>
                  <a:pt x="2019931" y="3417064"/>
                </a:lnTo>
                <a:lnTo>
                  <a:pt x="2081397" y="3417064"/>
                </a:lnTo>
                <a:lnTo>
                  <a:pt x="2081397" y="3335293"/>
                </a:lnTo>
                <a:lnTo>
                  <a:pt x="2019931" y="3335293"/>
                </a:lnTo>
                <a:close/>
                <a:moveTo>
                  <a:pt x="1698816" y="3224434"/>
                </a:moveTo>
                <a:lnTo>
                  <a:pt x="1698816" y="3300443"/>
                </a:lnTo>
                <a:lnTo>
                  <a:pt x="1810498" y="3300443"/>
                </a:lnTo>
                <a:lnTo>
                  <a:pt x="1810498" y="3224434"/>
                </a:lnTo>
                <a:close/>
                <a:moveTo>
                  <a:pt x="1291985" y="3224434"/>
                </a:moveTo>
                <a:lnTo>
                  <a:pt x="1291985" y="3626707"/>
                </a:lnTo>
                <a:lnTo>
                  <a:pt x="1416838" y="3626707"/>
                </a:lnTo>
                <a:lnTo>
                  <a:pt x="1416838" y="3477433"/>
                </a:lnTo>
                <a:lnTo>
                  <a:pt x="1484890" y="3477433"/>
                </a:lnTo>
                <a:cubicBezTo>
                  <a:pt x="1535014" y="3477433"/>
                  <a:pt x="1572287" y="3465999"/>
                  <a:pt x="1596709" y="3443132"/>
                </a:cubicBezTo>
                <a:cubicBezTo>
                  <a:pt x="1621130" y="3420265"/>
                  <a:pt x="1633341" y="3388526"/>
                  <a:pt x="1633341" y="3347915"/>
                </a:cubicBezTo>
                <a:cubicBezTo>
                  <a:pt x="1633341" y="3308401"/>
                  <a:pt x="1622136" y="3277942"/>
                  <a:pt x="1599727" y="3256539"/>
                </a:cubicBezTo>
                <a:cubicBezTo>
                  <a:pt x="1577317" y="3235136"/>
                  <a:pt x="1543612" y="3224434"/>
                  <a:pt x="1498610" y="3224434"/>
                </a:cubicBezTo>
                <a:close/>
                <a:moveTo>
                  <a:pt x="0" y="0"/>
                </a:moveTo>
                <a:lnTo>
                  <a:pt x="12192000" y="0"/>
                </a:lnTo>
                <a:lnTo>
                  <a:pt x="12192000" y="6923513"/>
                </a:lnTo>
                <a:lnTo>
                  <a:pt x="0" y="6923513"/>
                </a:lnTo>
                <a:close/>
              </a:path>
            </a:pathLst>
          </a:custGeom>
        </p:spPr>
        <p:style>
          <a:lnRef idx="2">
            <a:schemeClr val="accent6"/>
          </a:lnRef>
          <a:fillRef idx="1">
            <a:schemeClr val="lt1"/>
          </a:fillRef>
          <a:effectRef idx="0">
            <a:schemeClr val="accent6"/>
          </a:effectRef>
          <a:fontRef idx="minor">
            <a:schemeClr val="dk1"/>
          </a:fontRef>
        </p:style>
        <p:txBody>
          <a:bodyPr wrap="square" rtlCol="0" anchor="ctr">
            <a:noAutofit/>
          </a:bodyPr>
          <a:lstStyle/>
          <a:p>
            <a:pPr algn="ctr"/>
            <a:endParaRPr lang="en-PH" sz="1600" dirty="0">
              <a:latin typeface="Arial Black" panose="020B0A04020102020204" pitchFamily="34" charset="0"/>
            </a:endParaRPr>
          </a:p>
        </p:txBody>
      </p:sp>
      <p:sp>
        <p:nvSpPr>
          <p:cNvPr id="7" name="TextBox 6">
            <a:extLst>
              <a:ext uri="{FF2B5EF4-FFF2-40B4-BE49-F238E27FC236}">
                <a16:creationId xmlns:a16="http://schemas.microsoft.com/office/drawing/2014/main" id="{5AA7E579-EFE0-6366-0487-C922162236E3}"/>
              </a:ext>
            </a:extLst>
          </p:cNvPr>
          <p:cNvSpPr txBox="1"/>
          <p:nvPr/>
        </p:nvSpPr>
        <p:spPr>
          <a:xfrm>
            <a:off x="3162300" y="3759200"/>
            <a:ext cx="5867400" cy="369332"/>
          </a:xfrm>
          <a:prstGeom prst="rect">
            <a:avLst/>
          </a:prstGeom>
          <a:noFill/>
        </p:spPr>
        <p:txBody>
          <a:bodyPr wrap="square" rtlCol="0">
            <a:spAutoFit/>
          </a:bodyPr>
          <a:lstStyle/>
          <a:p>
            <a:r>
              <a:rPr lang="en-PH" dirty="0">
                <a:latin typeface="Times New Roman" panose="02020603050405020304" pitchFamily="18" charset="0"/>
                <a:cs typeface="Times New Roman" panose="02020603050405020304" pitchFamily="18" charset="0"/>
              </a:rPr>
              <a:t>By: Yohann </a:t>
            </a:r>
            <a:r>
              <a:rPr lang="en-PH" dirty="0" err="1">
                <a:latin typeface="Times New Roman" panose="02020603050405020304" pitchFamily="18" charset="0"/>
                <a:cs typeface="Times New Roman" panose="02020603050405020304" pitchFamily="18" charset="0"/>
              </a:rPr>
              <a:t>Nilo</a:t>
            </a:r>
            <a:r>
              <a:rPr lang="en-PH" dirty="0">
                <a:latin typeface="Times New Roman" panose="02020603050405020304" pitchFamily="18" charset="0"/>
                <a:cs typeface="Times New Roman" panose="02020603050405020304" pitchFamily="18" charset="0"/>
              </a:rPr>
              <a:t> A. Udtohan and Liam </a:t>
            </a:r>
            <a:r>
              <a:rPr lang="en-PH" dirty="0" err="1">
                <a:latin typeface="Times New Roman" panose="02020603050405020304" pitchFamily="18" charset="0"/>
                <a:cs typeface="Times New Roman" panose="02020603050405020304" pitchFamily="18" charset="0"/>
              </a:rPr>
              <a:t>Xandre</a:t>
            </a:r>
            <a:r>
              <a:rPr lang="en-PH" dirty="0">
                <a:latin typeface="Times New Roman" panose="02020603050405020304" pitchFamily="18" charset="0"/>
                <a:cs typeface="Times New Roman" panose="02020603050405020304" pitchFamily="18" charset="0"/>
              </a:rPr>
              <a:t> G. </a:t>
            </a:r>
            <a:r>
              <a:rPr lang="en-PH" dirty="0" err="1">
                <a:latin typeface="Times New Roman" panose="02020603050405020304" pitchFamily="18" charset="0"/>
                <a:cs typeface="Times New Roman" panose="02020603050405020304" pitchFamily="18" charset="0"/>
              </a:rPr>
              <a:t>Nacaytuna</a:t>
            </a:r>
            <a:endParaRPr lang="en-PH"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5182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0D5B6FE-D517-F29A-4BF3-72FB822DC625}"/>
              </a:ext>
            </a:extLst>
          </p:cNvPr>
          <p:cNvPicPr>
            <a:picLocks noChangeAspect="1"/>
          </p:cNvPicPr>
          <p:nvPr/>
        </p:nvPicPr>
        <p:blipFill>
          <a:blip r:embed="rId2"/>
          <a:stretch>
            <a:fillRect/>
          </a:stretch>
        </p:blipFill>
        <p:spPr>
          <a:xfrm>
            <a:off x="1" y="0"/>
            <a:ext cx="6096000" cy="6858000"/>
          </a:xfrm>
          <a:prstGeom prst="rect">
            <a:avLst/>
          </a:prstGeom>
        </p:spPr>
      </p:pic>
      <p:pic>
        <p:nvPicPr>
          <p:cNvPr id="4" name="Picture 3">
            <a:extLst>
              <a:ext uri="{FF2B5EF4-FFF2-40B4-BE49-F238E27FC236}">
                <a16:creationId xmlns:a16="http://schemas.microsoft.com/office/drawing/2014/main" id="{70FEB954-F2FE-C128-9410-D093669DFF6C}"/>
              </a:ext>
            </a:extLst>
          </p:cNvPr>
          <p:cNvPicPr>
            <a:picLocks noChangeAspect="1"/>
          </p:cNvPicPr>
          <p:nvPr/>
        </p:nvPicPr>
        <p:blipFill>
          <a:blip r:embed="rId3"/>
          <a:stretch>
            <a:fillRect/>
          </a:stretch>
        </p:blipFill>
        <p:spPr>
          <a:xfrm>
            <a:off x="6096000" y="0"/>
            <a:ext cx="6096000" cy="6858000"/>
          </a:xfrm>
          <a:prstGeom prst="rect">
            <a:avLst/>
          </a:prstGeom>
        </p:spPr>
      </p:pic>
      <p:sp>
        <p:nvSpPr>
          <p:cNvPr id="7" name="TextBox 6">
            <a:extLst>
              <a:ext uri="{FF2B5EF4-FFF2-40B4-BE49-F238E27FC236}">
                <a16:creationId xmlns:a16="http://schemas.microsoft.com/office/drawing/2014/main" id="{83BDC9EE-613F-E50C-6FF2-5456AD1B2662}"/>
              </a:ext>
            </a:extLst>
          </p:cNvPr>
          <p:cNvSpPr txBox="1"/>
          <p:nvPr/>
        </p:nvSpPr>
        <p:spPr>
          <a:xfrm>
            <a:off x="0" y="0"/>
            <a:ext cx="12191999" cy="6858000"/>
          </a:xfrm>
          <a:custGeom>
            <a:avLst/>
            <a:gdLst/>
            <a:ahLst/>
            <a:cxnLst/>
            <a:rect l="l" t="t" r="r" b="b"/>
            <a:pathLst>
              <a:path w="12191999" h="6858000">
                <a:moveTo>
                  <a:pt x="5063182" y="3318264"/>
                </a:moveTo>
                <a:lnTo>
                  <a:pt x="5128086" y="3557514"/>
                </a:lnTo>
                <a:lnTo>
                  <a:pt x="4998502" y="3557514"/>
                </a:lnTo>
                <a:close/>
                <a:moveTo>
                  <a:pt x="7026574" y="3246654"/>
                </a:moveTo>
                <a:cubicBezTo>
                  <a:pt x="7053617" y="3246378"/>
                  <a:pt x="7074934" y="3254450"/>
                  <a:pt x="7090526" y="3270869"/>
                </a:cubicBezTo>
                <a:cubicBezTo>
                  <a:pt x="7106117" y="3287289"/>
                  <a:pt x="7113774" y="3309572"/>
                  <a:pt x="7113499" y="3337719"/>
                </a:cubicBezTo>
                <a:lnTo>
                  <a:pt x="7113499" y="3581522"/>
                </a:lnTo>
                <a:cubicBezTo>
                  <a:pt x="7113774" y="3609669"/>
                  <a:pt x="7106048" y="3631952"/>
                  <a:pt x="7090319" y="3648372"/>
                </a:cubicBezTo>
                <a:cubicBezTo>
                  <a:pt x="7074589" y="3664791"/>
                  <a:pt x="7053341" y="3673000"/>
                  <a:pt x="7026574" y="3673000"/>
                </a:cubicBezTo>
                <a:cubicBezTo>
                  <a:pt x="6999806" y="3673000"/>
                  <a:pt x="6978627" y="3664791"/>
                  <a:pt x="6963036" y="3648372"/>
                </a:cubicBezTo>
                <a:cubicBezTo>
                  <a:pt x="6947444" y="3631952"/>
                  <a:pt x="6939649" y="3609669"/>
                  <a:pt x="6939649" y="3581522"/>
                </a:cubicBezTo>
                <a:lnTo>
                  <a:pt x="6939649" y="3337719"/>
                </a:lnTo>
                <a:cubicBezTo>
                  <a:pt x="6939649" y="3309572"/>
                  <a:pt x="6947444" y="3287357"/>
                  <a:pt x="6963036" y="3271076"/>
                </a:cubicBezTo>
                <a:cubicBezTo>
                  <a:pt x="6978627" y="3254795"/>
                  <a:pt x="6999806" y="3246654"/>
                  <a:pt x="7026574" y="3246654"/>
                </a:cubicBezTo>
                <a:close/>
                <a:moveTo>
                  <a:pt x="7290051" y="3158901"/>
                </a:moveTo>
                <a:lnTo>
                  <a:pt x="7290051" y="3581522"/>
                </a:lnTo>
                <a:cubicBezTo>
                  <a:pt x="7290050" y="3640576"/>
                  <a:pt x="7305573" y="3686246"/>
                  <a:pt x="7336617" y="3718533"/>
                </a:cubicBezTo>
                <a:cubicBezTo>
                  <a:pt x="7367662" y="3750819"/>
                  <a:pt x="7411331" y="3766962"/>
                  <a:pt x="7467626" y="3766962"/>
                </a:cubicBezTo>
                <a:cubicBezTo>
                  <a:pt x="7524196" y="3766962"/>
                  <a:pt x="7568073" y="3750819"/>
                  <a:pt x="7599255" y="3718533"/>
                </a:cubicBezTo>
                <a:cubicBezTo>
                  <a:pt x="7630437" y="3686246"/>
                  <a:pt x="7646029" y="3640576"/>
                  <a:pt x="7646029" y="3581522"/>
                </a:cubicBezTo>
                <a:lnTo>
                  <a:pt x="7646029" y="3158901"/>
                </a:lnTo>
                <a:lnTo>
                  <a:pt x="7551239" y="3158901"/>
                </a:lnTo>
                <a:lnTo>
                  <a:pt x="7551239" y="3584420"/>
                </a:lnTo>
                <a:cubicBezTo>
                  <a:pt x="7551239" y="3612843"/>
                  <a:pt x="7543996" y="3634781"/>
                  <a:pt x="7529508" y="3650234"/>
                </a:cubicBezTo>
                <a:cubicBezTo>
                  <a:pt x="7515021" y="3665688"/>
                  <a:pt x="7494393" y="3673414"/>
                  <a:pt x="7467626" y="3673414"/>
                </a:cubicBezTo>
                <a:cubicBezTo>
                  <a:pt x="7441134" y="3673414"/>
                  <a:pt x="7420714" y="3665688"/>
                  <a:pt x="7406364" y="3650234"/>
                </a:cubicBezTo>
                <a:cubicBezTo>
                  <a:pt x="7392015" y="3634781"/>
                  <a:pt x="7384840" y="3612843"/>
                  <a:pt x="7384840" y="3584420"/>
                </a:cubicBezTo>
                <a:lnTo>
                  <a:pt x="7384840" y="3158901"/>
                </a:lnTo>
                <a:close/>
                <a:moveTo>
                  <a:pt x="6428275" y="3158901"/>
                </a:moveTo>
                <a:lnTo>
                  <a:pt x="6576875" y="3521089"/>
                </a:lnTo>
                <a:lnTo>
                  <a:pt x="6576875" y="3760753"/>
                </a:lnTo>
                <a:lnTo>
                  <a:pt x="6671665" y="3760753"/>
                </a:lnTo>
                <a:lnTo>
                  <a:pt x="6671665" y="3521089"/>
                </a:lnTo>
                <a:lnTo>
                  <a:pt x="6817782" y="3158901"/>
                </a:lnTo>
                <a:lnTo>
                  <a:pt x="6718025" y="3158901"/>
                </a:lnTo>
                <a:lnTo>
                  <a:pt x="6624063" y="3418435"/>
                </a:lnTo>
                <a:lnTo>
                  <a:pt x="6528446" y="3158901"/>
                </a:lnTo>
                <a:close/>
                <a:moveTo>
                  <a:pt x="5829824" y="3158901"/>
                </a:moveTo>
                <a:lnTo>
                  <a:pt x="5829824" y="3760753"/>
                </a:lnTo>
                <a:lnTo>
                  <a:pt x="5924613" y="3760753"/>
                </a:lnTo>
                <a:lnTo>
                  <a:pt x="5924613" y="3609975"/>
                </a:lnTo>
                <a:lnTo>
                  <a:pt x="5997499" y="3493515"/>
                </a:lnTo>
                <a:lnTo>
                  <a:pt x="6119160" y="3760753"/>
                </a:lnTo>
                <a:lnTo>
                  <a:pt x="6229264" y="3760753"/>
                </a:lnTo>
                <a:lnTo>
                  <a:pt x="6055758" y="3400424"/>
                </a:lnTo>
                <a:lnTo>
                  <a:pt x="6206912" y="3158901"/>
                </a:lnTo>
                <a:lnTo>
                  <a:pt x="6094738" y="3158901"/>
                </a:lnTo>
                <a:lnTo>
                  <a:pt x="5924613" y="3455538"/>
                </a:lnTo>
                <a:lnTo>
                  <a:pt x="5924613" y="3158901"/>
                </a:lnTo>
                <a:close/>
                <a:moveTo>
                  <a:pt x="5344049" y="3158901"/>
                </a:moveTo>
                <a:lnTo>
                  <a:pt x="5344049" y="3760339"/>
                </a:lnTo>
                <a:lnTo>
                  <a:pt x="5434285" y="3760339"/>
                </a:lnTo>
                <a:lnTo>
                  <a:pt x="5434285" y="3348105"/>
                </a:lnTo>
                <a:lnTo>
                  <a:pt x="5628831" y="3760339"/>
                </a:lnTo>
                <a:lnTo>
                  <a:pt x="5720723" y="3760339"/>
                </a:lnTo>
                <a:lnTo>
                  <a:pt x="5720723" y="3158901"/>
                </a:lnTo>
                <a:lnTo>
                  <a:pt x="5630488" y="3158901"/>
                </a:lnTo>
                <a:lnTo>
                  <a:pt x="5630488" y="3582490"/>
                </a:lnTo>
                <a:lnTo>
                  <a:pt x="5435527" y="3158901"/>
                </a:lnTo>
                <a:close/>
                <a:moveTo>
                  <a:pt x="5027170" y="3158901"/>
                </a:moveTo>
                <a:lnTo>
                  <a:pt x="4843386" y="3760753"/>
                </a:lnTo>
                <a:lnTo>
                  <a:pt x="4943557" y="3760753"/>
                </a:lnTo>
                <a:lnTo>
                  <a:pt x="4974219" y="3647337"/>
                </a:lnTo>
                <a:lnTo>
                  <a:pt x="5152454" y="3647337"/>
                </a:lnTo>
                <a:lnTo>
                  <a:pt x="5183221" y="3760753"/>
                </a:lnTo>
                <a:lnTo>
                  <a:pt x="5282978" y="3760753"/>
                </a:lnTo>
                <a:lnTo>
                  <a:pt x="5099194" y="3158901"/>
                </a:lnTo>
                <a:close/>
                <a:moveTo>
                  <a:pt x="4429649" y="3158901"/>
                </a:moveTo>
                <a:lnTo>
                  <a:pt x="4429649" y="3760753"/>
                </a:lnTo>
                <a:lnTo>
                  <a:pt x="4524853" y="3760753"/>
                </a:lnTo>
                <a:lnTo>
                  <a:pt x="4524853" y="3509018"/>
                </a:lnTo>
                <a:lnTo>
                  <a:pt x="4693080" y="3508758"/>
                </a:lnTo>
                <a:lnTo>
                  <a:pt x="4692907" y="3760753"/>
                </a:lnTo>
                <a:lnTo>
                  <a:pt x="4788111" y="3760753"/>
                </a:lnTo>
                <a:lnTo>
                  <a:pt x="4788111" y="3158901"/>
                </a:lnTo>
                <a:lnTo>
                  <a:pt x="4693321" y="3158901"/>
                </a:lnTo>
                <a:lnTo>
                  <a:pt x="4693143" y="3418521"/>
                </a:lnTo>
                <a:lnTo>
                  <a:pt x="4524853" y="3418781"/>
                </a:lnTo>
                <a:lnTo>
                  <a:pt x="4524853" y="3158901"/>
                </a:lnTo>
                <a:close/>
                <a:moveTo>
                  <a:pt x="3996085" y="3158901"/>
                </a:moveTo>
                <a:lnTo>
                  <a:pt x="3996085" y="3249552"/>
                </a:lnTo>
                <a:lnTo>
                  <a:pt x="4131439" y="3249552"/>
                </a:lnTo>
                <a:lnTo>
                  <a:pt x="4131439" y="3760753"/>
                </a:lnTo>
                <a:lnTo>
                  <a:pt x="4226229" y="3760753"/>
                </a:lnTo>
                <a:lnTo>
                  <a:pt x="4226229" y="3249552"/>
                </a:lnTo>
                <a:lnTo>
                  <a:pt x="4361169" y="3249552"/>
                </a:lnTo>
                <a:lnTo>
                  <a:pt x="4361169" y="3158901"/>
                </a:lnTo>
                <a:close/>
                <a:moveTo>
                  <a:pt x="7026574" y="3152693"/>
                </a:moveTo>
                <a:cubicBezTo>
                  <a:pt x="6989044" y="3152693"/>
                  <a:pt x="6956551" y="3160143"/>
                  <a:pt x="6929094" y="3175045"/>
                </a:cubicBezTo>
                <a:cubicBezTo>
                  <a:pt x="6901636" y="3189946"/>
                  <a:pt x="6880388" y="3211126"/>
                  <a:pt x="6865349" y="3238583"/>
                </a:cubicBezTo>
                <a:cubicBezTo>
                  <a:pt x="6850309" y="3266040"/>
                  <a:pt x="6842789" y="3298809"/>
                  <a:pt x="6842789" y="3336891"/>
                </a:cubicBezTo>
                <a:lnTo>
                  <a:pt x="6842789" y="3582764"/>
                </a:lnTo>
                <a:cubicBezTo>
                  <a:pt x="6842789" y="3620569"/>
                  <a:pt x="6850309" y="3653270"/>
                  <a:pt x="6865349" y="3680865"/>
                </a:cubicBezTo>
                <a:cubicBezTo>
                  <a:pt x="6880388" y="3708460"/>
                  <a:pt x="6901636" y="3729709"/>
                  <a:pt x="6929094" y="3744610"/>
                </a:cubicBezTo>
                <a:cubicBezTo>
                  <a:pt x="6956551" y="3759511"/>
                  <a:pt x="6989044" y="3766962"/>
                  <a:pt x="7026574" y="3766962"/>
                </a:cubicBezTo>
                <a:cubicBezTo>
                  <a:pt x="7064379" y="3766962"/>
                  <a:pt x="7096941" y="3759511"/>
                  <a:pt x="7124261" y="3744610"/>
                </a:cubicBezTo>
                <a:cubicBezTo>
                  <a:pt x="7151580" y="3729709"/>
                  <a:pt x="7172759" y="3708460"/>
                  <a:pt x="7187799" y="3680865"/>
                </a:cubicBezTo>
                <a:cubicBezTo>
                  <a:pt x="7202838" y="3653270"/>
                  <a:pt x="7210358" y="3620569"/>
                  <a:pt x="7210358" y="3582764"/>
                </a:cubicBezTo>
                <a:lnTo>
                  <a:pt x="7210358" y="3336891"/>
                </a:lnTo>
                <a:cubicBezTo>
                  <a:pt x="7210358" y="3298809"/>
                  <a:pt x="7202838" y="3266040"/>
                  <a:pt x="7187799" y="3238583"/>
                </a:cubicBezTo>
                <a:cubicBezTo>
                  <a:pt x="7172759" y="3211126"/>
                  <a:pt x="7151580" y="3189946"/>
                  <a:pt x="7124261" y="3175045"/>
                </a:cubicBezTo>
                <a:cubicBezTo>
                  <a:pt x="7096941" y="3160143"/>
                  <a:pt x="7064379" y="3152693"/>
                  <a:pt x="7026574" y="3152693"/>
                </a:cubicBezTo>
                <a:close/>
                <a:moveTo>
                  <a:pt x="0" y="0"/>
                </a:moveTo>
                <a:lnTo>
                  <a:pt x="12191999" y="0"/>
                </a:lnTo>
                <a:lnTo>
                  <a:pt x="12191999" y="6858000"/>
                </a:lnTo>
                <a:lnTo>
                  <a:pt x="0" y="6858000"/>
                </a:ln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PH" sz="6700"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41445323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EB1FFF-2A34-24F6-A622-FB7B4895257B}"/>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6F349701-D3B9-3BB4-1F3E-3A0C7E9CCF70}"/>
              </a:ext>
            </a:extLst>
          </p:cNvPr>
          <p:cNvSpPr/>
          <p:nvPr/>
        </p:nvSpPr>
        <p:spPr>
          <a:xfrm>
            <a:off x="0" y="-54180"/>
            <a:ext cx="12192000" cy="691218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PH">
              <a:solidFill>
                <a:schemeClr val="bg1"/>
              </a:solidFill>
            </a:endParaRPr>
          </a:p>
        </p:txBody>
      </p:sp>
      <p:sp>
        <p:nvSpPr>
          <p:cNvPr id="5" name="TextBox 4">
            <a:extLst>
              <a:ext uri="{FF2B5EF4-FFF2-40B4-BE49-F238E27FC236}">
                <a16:creationId xmlns:a16="http://schemas.microsoft.com/office/drawing/2014/main" id="{C6011B32-09AD-DC6F-AB27-15FBFFD6E8A0}"/>
              </a:ext>
            </a:extLst>
          </p:cNvPr>
          <p:cNvSpPr txBox="1"/>
          <p:nvPr/>
        </p:nvSpPr>
        <p:spPr>
          <a:xfrm>
            <a:off x="143932" y="110067"/>
            <a:ext cx="2607735" cy="461665"/>
          </a:xfrm>
          <a:prstGeom prst="rect">
            <a:avLst/>
          </a:prstGeom>
          <a:noFill/>
        </p:spPr>
        <p:txBody>
          <a:bodyPr wrap="square" rtlCol="0">
            <a:spAutoFit/>
          </a:bodyPr>
          <a:lstStyle/>
          <a:p>
            <a:r>
              <a:rPr lang="en-PH" sz="2400" dirty="0">
                <a:solidFill>
                  <a:schemeClr val="bg1"/>
                </a:solidFill>
                <a:latin typeface="Bahnschrift SemiBold SemiConden" panose="020B0502040204020203" pitchFamily="34" charset="0"/>
                <a:cs typeface="Times New Roman" panose="02020603050405020304" pitchFamily="18" charset="0"/>
              </a:rPr>
              <a:t>Project Introduction:</a:t>
            </a:r>
          </a:p>
        </p:txBody>
      </p:sp>
      <p:sp>
        <p:nvSpPr>
          <p:cNvPr id="8" name="Rectangle 7">
            <a:extLst>
              <a:ext uri="{FF2B5EF4-FFF2-40B4-BE49-F238E27FC236}">
                <a16:creationId xmlns:a16="http://schemas.microsoft.com/office/drawing/2014/main" id="{4DC410B8-0E46-1325-39B8-CD176DB60ED6}"/>
              </a:ext>
            </a:extLst>
          </p:cNvPr>
          <p:cNvSpPr/>
          <p:nvPr/>
        </p:nvSpPr>
        <p:spPr>
          <a:xfrm>
            <a:off x="0" y="787400"/>
            <a:ext cx="12192000" cy="607060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TextBox 8">
            <a:extLst>
              <a:ext uri="{FF2B5EF4-FFF2-40B4-BE49-F238E27FC236}">
                <a16:creationId xmlns:a16="http://schemas.microsoft.com/office/drawing/2014/main" id="{AFB9C9E9-64A2-0F3B-6290-8373EAB998DE}"/>
              </a:ext>
            </a:extLst>
          </p:cNvPr>
          <p:cNvSpPr txBox="1"/>
          <p:nvPr/>
        </p:nvSpPr>
        <p:spPr>
          <a:xfrm>
            <a:off x="143932" y="1032933"/>
            <a:ext cx="2133601" cy="400110"/>
          </a:xfrm>
          <a:prstGeom prst="rect">
            <a:avLst/>
          </a:prstGeom>
          <a:noFill/>
        </p:spPr>
        <p:txBody>
          <a:bodyPr wrap="square" rtlCol="0">
            <a:spAutoFit/>
          </a:bodyPr>
          <a:lstStyle/>
          <a:p>
            <a:r>
              <a:rPr lang="en-PH" sz="2000" dirty="0">
                <a:solidFill>
                  <a:schemeClr val="bg1"/>
                </a:solidFill>
                <a:latin typeface="Bahnschrift SemiBold SemiConden" panose="020B0502040204020203" pitchFamily="34" charset="0"/>
              </a:rPr>
              <a:t>Project Description: </a:t>
            </a:r>
          </a:p>
        </p:txBody>
      </p:sp>
      <p:sp>
        <p:nvSpPr>
          <p:cNvPr id="10" name="TextBox 9">
            <a:extLst>
              <a:ext uri="{FF2B5EF4-FFF2-40B4-BE49-F238E27FC236}">
                <a16:creationId xmlns:a16="http://schemas.microsoft.com/office/drawing/2014/main" id="{EB055BBB-9DFF-F848-3049-C330B04BE97D}"/>
              </a:ext>
            </a:extLst>
          </p:cNvPr>
          <p:cNvSpPr txBox="1"/>
          <p:nvPr/>
        </p:nvSpPr>
        <p:spPr>
          <a:xfrm>
            <a:off x="143932" y="1468558"/>
            <a:ext cx="11717868" cy="584775"/>
          </a:xfrm>
          <a:prstGeom prst="rect">
            <a:avLst/>
          </a:prstGeom>
          <a:noFill/>
        </p:spPr>
        <p:txBody>
          <a:bodyPr wrap="square" rtlCol="0">
            <a:spAutoFit/>
          </a:bodyPr>
          <a:lstStyle/>
          <a:p>
            <a:pPr algn="just"/>
            <a:r>
              <a:rPr lang="en-US" sz="1600" dirty="0">
                <a:solidFill>
                  <a:schemeClr val="bg1"/>
                </a:solidFill>
                <a:latin typeface="Bahnschrift SemiBold SemiConden" panose="020B0502040204020203" pitchFamily="34" charset="0"/>
              </a:rPr>
              <a:t>This is a simple Python project that helps you to accurately and precisely track your finances, such as your current balance as well as your transactions, among other things.</a:t>
            </a:r>
            <a:endParaRPr lang="en-PH" sz="1600" dirty="0">
              <a:solidFill>
                <a:schemeClr val="bg1"/>
              </a:solidFill>
              <a:latin typeface="Bahnschrift SemiBold SemiConden" panose="020B0502040204020203" pitchFamily="34" charset="0"/>
            </a:endParaRPr>
          </a:p>
        </p:txBody>
      </p:sp>
      <p:sp>
        <p:nvSpPr>
          <p:cNvPr id="11" name="TextBox 10">
            <a:extLst>
              <a:ext uri="{FF2B5EF4-FFF2-40B4-BE49-F238E27FC236}">
                <a16:creationId xmlns:a16="http://schemas.microsoft.com/office/drawing/2014/main" id="{BFF2D60E-A3BB-C7A1-8CC0-95E251565454}"/>
              </a:ext>
            </a:extLst>
          </p:cNvPr>
          <p:cNvSpPr txBox="1"/>
          <p:nvPr/>
        </p:nvSpPr>
        <p:spPr>
          <a:xfrm>
            <a:off x="143932" y="2193857"/>
            <a:ext cx="2099734" cy="400110"/>
          </a:xfrm>
          <a:prstGeom prst="rect">
            <a:avLst/>
          </a:prstGeom>
          <a:noFill/>
        </p:spPr>
        <p:txBody>
          <a:bodyPr wrap="square" rtlCol="0">
            <a:spAutoFit/>
          </a:bodyPr>
          <a:lstStyle/>
          <a:p>
            <a:r>
              <a:rPr lang="en-PH" sz="2000" dirty="0">
                <a:solidFill>
                  <a:schemeClr val="bg1"/>
                </a:solidFill>
                <a:latin typeface="Bahnschrift SemiBold SemiConden" panose="020B0502040204020203" pitchFamily="34" charset="0"/>
              </a:rPr>
              <a:t>Project’s Objective:</a:t>
            </a:r>
          </a:p>
        </p:txBody>
      </p:sp>
      <p:sp>
        <p:nvSpPr>
          <p:cNvPr id="12" name="TextBox 11">
            <a:extLst>
              <a:ext uri="{FF2B5EF4-FFF2-40B4-BE49-F238E27FC236}">
                <a16:creationId xmlns:a16="http://schemas.microsoft.com/office/drawing/2014/main" id="{A2421E62-3836-29A2-91D3-5049B8F07695}"/>
              </a:ext>
            </a:extLst>
          </p:cNvPr>
          <p:cNvSpPr txBox="1"/>
          <p:nvPr/>
        </p:nvSpPr>
        <p:spPr>
          <a:xfrm>
            <a:off x="143932" y="2593967"/>
            <a:ext cx="9008533" cy="1815882"/>
          </a:xfrm>
          <a:prstGeom prst="rect">
            <a:avLst/>
          </a:prstGeom>
          <a:noFill/>
        </p:spPr>
        <p:txBody>
          <a:bodyPr wrap="square" rtlCol="0">
            <a:spAutoFit/>
          </a:bodyPr>
          <a:lstStyle/>
          <a:p>
            <a:pPr lvl="0"/>
            <a:r>
              <a:rPr lang="en-PH" sz="1400" dirty="0">
                <a:solidFill>
                  <a:schemeClr val="bg1"/>
                </a:solidFill>
                <a:latin typeface="Bahnschrift SemiBold SemiConden" panose="020B0502040204020203" pitchFamily="34" charset="0"/>
              </a:rPr>
              <a:t>a. To develop a financial tracker/manager that can accurately and precisely record and categorize incomes and expenses in the Python coding language.</a:t>
            </a:r>
          </a:p>
          <a:p>
            <a:pPr marL="342900" lvl="0" indent="-342900">
              <a:buAutoNum type="alphaLcPeriod"/>
            </a:pPr>
            <a:endParaRPr lang="en-PH" sz="1400" dirty="0">
              <a:solidFill>
                <a:schemeClr val="bg1"/>
              </a:solidFill>
              <a:latin typeface="Bahnschrift SemiBold SemiConden" panose="020B0502040204020203" pitchFamily="34" charset="0"/>
            </a:endParaRPr>
          </a:p>
          <a:p>
            <a:pPr lvl="0"/>
            <a:r>
              <a:rPr lang="en-PH" sz="1400" dirty="0">
                <a:solidFill>
                  <a:schemeClr val="bg1"/>
                </a:solidFill>
                <a:latin typeface="Bahnschrift SemiBold SemiConden" panose="020B0502040204020203" pitchFamily="34" charset="0"/>
              </a:rPr>
              <a:t>b. To provide real-time monitoring of said data to help users to reflect and build on their previous financial decisions and activities.</a:t>
            </a:r>
          </a:p>
          <a:p>
            <a:pPr lvl="0"/>
            <a:endParaRPr lang="en-PH" sz="1400" dirty="0">
              <a:solidFill>
                <a:schemeClr val="bg1"/>
              </a:solidFill>
              <a:latin typeface="Bahnschrift SemiBold SemiConden" panose="020B0502040204020203" pitchFamily="34" charset="0"/>
            </a:endParaRPr>
          </a:p>
          <a:p>
            <a:pPr lvl="0"/>
            <a:r>
              <a:rPr lang="en-PH" sz="1400" dirty="0">
                <a:solidFill>
                  <a:schemeClr val="bg1"/>
                </a:solidFill>
                <a:latin typeface="Bahnschrift SemiBold SemiConden" panose="020B0502040204020203" pitchFamily="34" charset="0"/>
              </a:rPr>
              <a:t>c. To hopefully benefit the user’s financial state by also providing other features that focus on other areas of finance such as budgeting</a:t>
            </a:r>
          </a:p>
        </p:txBody>
      </p:sp>
      <p:sp>
        <p:nvSpPr>
          <p:cNvPr id="13" name="TextBox 12">
            <a:extLst>
              <a:ext uri="{FF2B5EF4-FFF2-40B4-BE49-F238E27FC236}">
                <a16:creationId xmlns:a16="http://schemas.microsoft.com/office/drawing/2014/main" id="{1E816C3A-BDD0-9679-7752-503140C5E481}"/>
              </a:ext>
            </a:extLst>
          </p:cNvPr>
          <p:cNvSpPr txBox="1"/>
          <p:nvPr/>
        </p:nvSpPr>
        <p:spPr>
          <a:xfrm>
            <a:off x="143932" y="4588933"/>
            <a:ext cx="1498601" cy="400110"/>
          </a:xfrm>
          <a:prstGeom prst="rect">
            <a:avLst/>
          </a:prstGeom>
          <a:noFill/>
        </p:spPr>
        <p:txBody>
          <a:bodyPr wrap="square" rtlCol="0">
            <a:spAutoFit/>
          </a:bodyPr>
          <a:lstStyle/>
          <a:p>
            <a:r>
              <a:rPr lang="en-PH" sz="2000" dirty="0">
                <a:solidFill>
                  <a:schemeClr val="bg1"/>
                </a:solidFill>
                <a:latin typeface="Bahnschrift SemiBold SemiConden" panose="020B0502040204020203" pitchFamily="34" charset="0"/>
              </a:rPr>
              <a:t>Target Users: </a:t>
            </a:r>
          </a:p>
        </p:txBody>
      </p:sp>
      <p:sp>
        <p:nvSpPr>
          <p:cNvPr id="14" name="TextBox 13">
            <a:extLst>
              <a:ext uri="{FF2B5EF4-FFF2-40B4-BE49-F238E27FC236}">
                <a16:creationId xmlns:a16="http://schemas.microsoft.com/office/drawing/2014/main" id="{DAECF215-0BD7-24DE-1378-76C3B7DDBB26}"/>
              </a:ext>
            </a:extLst>
          </p:cNvPr>
          <p:cNvSpPr txBox="1"/>
          <p:nvPr/>
        </p:nvSpPr>
        <p:spPr>
          <a:xfrm>
            <a:off x="143932" y="4989043"/>
            <a:ext cx="10447868" cy="338554"/>
          </a:xfrm>
          <a:prstGeom prst="rect">
            <a:avLst/>
          </a:prstGeom>
          <a:noFill/>
        </p:spPr>
        <p:txBody>
          <a:bodyPr wrap="square" rtlCol="0">
            <a:spAutoFit/>
          </a:bodyPr>
          <a:lstStyle/>
          <a:p>
            <a:r>
              <a:rPr lang="en-PH" sz="1600">
                <a:solidFill>
                  <a:schemeClr val="bg1"/>
                </a:solidFill>
                <a:latin typeface="Bahnschrift SemiBold SemiConden" panose="020B0502040204020203" pitchFamily="34" charset="0"/>
              </a:rPr>
              <a:t>The users targeted by this application are those in either financial distress or in need of precise and accurate financial tracking.</a:t>
            </a:r>
            <a:endParaRPr lang="en-PH" sz="1600"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371697164"/>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84328-4CC6-3182-DF8B-90B38A68683C}"/>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8FA9E17-59CD-8F29-0846-01C97A7DC2C2}"/>
              </a:ext>
            </a:extLst>
          </p:cNvPr>
          <p:cNvSpPr/>
          <p:nvPr/>
        </p:nvSpPr>
        <p:spPr>
          <a:xfrm>
            <a:off x="0" y="-54180"/>
            <a:ext cx="12192000" cy="691218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PH">
              <a:solidFill>
                <a:schemeClr val="bg1"/>
              </a:solidFill>
            </a:endParaRPr>
          </a:p>
        </p:txBody>
      </p:sp>
      <p:sp>
        <p:nvSpPr>
          <p:cNvPr id="5" name="TextBox 4">
            <a:extLst>
              <a:ext uri="{FF2B5EF4-FFF2-40B4-BE49-F238E27FC236}">
                <a16:creationId xmlns:a16="http://schemas.microsoft.com/office/drawing/2014/main" id="{19D33F98-C508-A1D6-3293-E52F08356C6F}"/>
              </a:ext>
            </a:extLst>
          </p:cNvPr>
          <p:cNvSpPr txBox="1"/>
          <p:nvPr/>
        </p:nvSpPr>
        <p:spPr>
          <a:xfrm>
            <a:off x="143932" y="110067"/>
            <a:ext cx="2607735" cy="461665"/>
          </a:xfrm>
          <a:prstGeom prst="rect">
            <a:avLst/>
          </a:prstGeom>
          <a:noFill/>
        </p:spPr>
        <p:txBody>
          <a:bodyPr wrap="square" rtlCol="0">
            <a:spAutoFit/>
          </a:bodyPr>
          <a:lstStyle/>
          <a:p>
            <a:r>
              <a:rPr lang="en-PH" sz="2400" dirty="0">
                <a:solidFill>
                  <a:schemeClr val="bg1"/>
                </a:solidFill>
                <a:latin typeface="Bahnschrift SemiBold SemiConden" panose="020B0502040204020203" pitchFamily="34" charset="0"/>
                <a:cs typeface="Times New Roman" panose="02020603050405020304" pitchFamily="18" charset="0"/>
              </a:rPr>
              <a:t>Project Introduction:</a:t>
            </a:r>
          </a:p>
        </p:txBody>
      </p:sp>
      <p:sp>
        <p:nvSpPr>
          <p:cNvPr id="8" name="Rectangle 7">
            <a:extLst>
              <a:ext uri="{FF2B5EF4-FFF2-40B4-BE49-F238E27FC236}">
                <a16:creationId xmlns:a16="http://schemas.microsoft.com/office/drawing/2014/main" id="{06648801-7E55-B99B-5500-ECAA0B2DC7D7}"/>
              </a:ext>
            </a:extLst>
          </p:cNvPr>
          <p:cNvSpPr/>
          <p:nvPr/>
        </p:nvSpPr>
        <p:spPr>
          <a:xfrm>
            <a:off x="0" y="787400"/>
            <a:ext cx="12192000" cy="607060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TextBox 8">
            <a:extLst>
              <a:ext uri="{FF2B5EF4-FFF2-40B4-BE49-F238E27FC236}">
                <a16:creationId xmlns:a16="http://schemas.microsoft.com/office/drawing/2014/main" id="{8057A753-3F64-2014-32AC-C0C8F36429DF}"/>
              </a:ext>
            </a:extLst>
          </p:cNvPr>
          <p:cNvSpPr txBox="1"/>
          <p:nvPr/>
        </p:nvSpPr>
        <p:spPr>
          <a:xfrm>
            <a:off x="143932" y="1032933"/>
            <a:ext cx="2133601" cy="400110"/>
          </a:xfrm>
          <a:prstGeom prst="rect">
            <a:avLst/>
          </a:prstGeom>
          <a:noFill/>
        </p:spPr>
        <p:txBody>
          <a:bodyPr wrap="square" rtlCol="0">
            <a:spAutoFit/>
          </a:bodyPr>
          <a:lstStyle/>
          <a:p>
            <a:r>
              <a:rPr lang="en-PH" sz="2000" dirty="0">
                <a:solidFill>
                  <a:schemeClr val="bg1"/>
                </a:solidFill>
                <a:latin typeface="Bahnschrift SemiBold SemiConden" panose="020B0502040204020203" pitchFamily="34" charset="0"/>
              </a:rPr>
              <a:t>Project Description: </a:t>
            </a:r>
          </a:p>
        </p:txBody>
      </p:sp>
      <p:sp>
        <p:nvSpPr>
          <p:cNvPr id="10" name="TextBox 9">
            <a:extLst>
              <a:ext uri="{FF2B5EF4-FFF2-40B4-BE49-F238E27FC236}">
                <a16:creationId xmlns:a16="http://schemas.microsoft.com/office/drawing/2014/main" id="{4F4E96B9-D9CA-EF60-460E-8AE36F2F2B11}"/>
              </a:ext>
            </a:extLst>
          </p:cNvPr>
          <p:cNvSpPr txBox="1"/>
          <p:nvPr/>
        </p:nvSpPr>
        <p:spPr>
          <a:xfrm>
            <a:off x="143932" y="1468558"/>
            <a:ext cx="11717868" cy="584775"/>
          </a:xfrm>
          <a:prstGeom prst="rect">
            <a:avLst/>
          </a:prstGeom>
          <a:noFill/>
        </p:spPr>
        <p:txBody>
          <a:bodyPr wrap="square" rtlCol="0">
            <a:spAutoFit/>
          </a:bodyPr>
          <a:lstStyle/>
          <a:p>
            <a:pPr algn="just"/>
            <a:r>
              <a:rPr lang="en-US" sz="1600" dirty="0">
                <a:solidFill>
                  <a:schemeClr val="bg1"/>
                </a:solidFill>
                <a:latin typeface="Bahnschrift SemiBold SemiConden" panose="020B0502040204020203" pitchFamily="34" charset="0"/>
              </a:rPr>
              <a:t>This is a simple Python project that helps you to accurately and precisely track your finances, such as your current balance as well as your transactions, among other things.</a:t>
            </a:r>
            <a:endParaRPr lang="en-PH" sz="1600" dirty="0">
              <a:solidFill>
                <a:schemeClr val="bg1"/>
              </a:solidFill>
              <a:latin typeface="Bahnschrift SemiBold SemiConden" panose="020B0502040204020203" pitchFamily="34" charset="0"/>
            </a:endParaRPr>
          </a:p>
        </p:txBody>
      </p:sp>
      <p:sp>
        <p:nvSpPr>
          <p:cNvPr id="11" name="TextBox 10">
            <a:extLst>
              <a:ext uri="{FF2B5EF4-FFF2-40B4-BE49-F238E27FC236}">
                <a16:creationId xmlns:a16="http://schemas.microsoft.com/office/drawing/2014/main" id="{25244ED3-0B2B-D17F-717E-0F280BE73442}"/>
              </a:ext>
            </a:extLst>
          </p:cNvPr>
          <p:cNvSpPr txBox="1"/>
          <p:nvPr/>
        </p:nvSpPr>
        <p:spPr>
          <a:xfrm>
            <a:off x="143932" y="2193857"/>
            <a:ext cx="2099734" cy="400110"/>
          </a:xfrm>
          <a:prstGeom prst="rect">
            <a:avLst/>
          </a:prstGeom>
          <a:noFill/>
        </p:spPr>
        <p:txBody>
          <a:bodyPr wrap="square" rtlCol="0">
            <a:spAutoFit/>
          </a:bodyPr>
          <a:lstStyle/>
          <a:p>
            <a:r>
              <a:rPr lang="en-PH" sz="2000" dirty="0">
                <a:solidFill>
                  <a:schemeClr val="bg1"/>
                </a:solidFill>
                <a:latin typeface="Bahnschrift SemiBold SemiConden" panose="020B0502040204020203" pitchFamily="34" charset="0"/>
              </a:rPr>
              <a:t>Project’s Objective:</a:t>
            </a:r>
          </a:p>
        </p:txBody>
      </p:sp>
      <p:sp>
        <p:nvSpPr>
          <p:cNvPr id="12" name="TextBox 11">
            <a:extLst>
              <a:ext uri="{FF2B5EF4-FFF2-40B4-BE49-F238E27FC236}">
                <a16:creationId xmlns:a16="http://schemas.microsoft.com/office/drawing/2014/main" id="{3866974C-C020-1612-6BCA-CBBA5F1333F9}"/>
              </a:ext>
            </a:extLst>
          </p:cNvPr>
          <p:cNvSpPr txBox="1"/>
          <p:nvPr/>
        </p:nvSpPr>
        <p:spPr>
          <a:xfrm>
            <a:off x="143932" y="2593967"/>
            <a:ext cx="9008533" cy="1815882"/>
          </a:xfrm>
          <a:prstGeom prst="rect">
            <a:avLst/>
          </a:prstGeom>
          <a:noFill/>
        </p:spPr>
        <p:txBody>
          <a:bodyPr wrap="square" rtlCol="0">
            <a:spAutoFit/>
          </a:bodyPr>
          <a:lstStyle/>
          <a:p>
            <a:pPr lvl="0"/>
            <a:r>
              <a:rPr lang="en-PH" sz="1400" dirty="0">
                <a:solidFill>
                  <a:schemeClr val="bg1"/>
                </a:solidFill>
                <a:latin typeface="Bahnschrift SemiBold SemiConden" panose="020B0502040204020203" pitchFamily="34" charset="0"/>
              </a:rPr>
              <a:t>a. To develop a financial tracker/manager that can accurately and precisely record and categorize incomes and expenses in the Python coding language.</a:t>
            </a:r>
          </a:p>
          <a:p>
            <a:pPr marL="342900" lvl="0" indent="-342900">
              <a:buAutoNum type="alphaLcPeriod"/>
            </a:pPr>
            <a:endParaRPr lang="en-PH" sz="1400" dirty="0">
              <a:solidFill>
                <a:schemeClr val="bg1"/>
              </a:solidFill>
              <a:latin typeface="Bahnschrift SemiBold SemiConden" panose="020B0502040204020203" pitchFamily="34" charset="0"/>
            </a:endParaRPr>
          </a:p>
          <a:p>
            <a:pPr lvl="0"/>
            <a:r>
              <a:rPr lang="en-PH" sz="1400" dirty="0">
                <a:solidFill>
                  <a:schemeClr val="bg1"/>
                </a:solidFill>
                <a:latin typeface="Bahnschrift SemiBold SemiConden" panose="020B0502040204020203" pitchFamily="34" charset="0"/>
              </a:rPr>
              <a:t>b. To provide real-time monitoring of said data to help users to reflect and build on their previous financial decisions and activities.</a:t>
            </a:r>
          </a:p>
          <a:p>
            <a:pPr lvl="0"/>
            <a:endParaRPr lang="en-PH" sz="1400" dirty="0">
              <a:solidFill>
                <a:schemeClr val="bg1"/>
              </a:solidFill>
              <a:latin typeface="Bahnschrift SemiBold SemiConden" panose="020B0502040204020203" pitchFamily="34" charset="0"/>
            </a:endParaRPr>
          </a:p>
          <a:p>
            <a:pPr lvl="0"/>
            <a:r>
              <a:rPr lang="en-PH" sz="1400" dirty="0">
                <a:solidFill>
                  <a:schemeClr val="bg1"/>
                </a:solidFill>
                <a:latin typeface="Bahnschrift SemiBold SemiConden" panose="020B0502040204020203" pitchFamily="34" charset="0"/>
              </a:rPr>
              <a:t>c. To hopefully benefit the user’s financial state by also providing other features that focus on other areas of finance such as budgeting</a:t>
            </a:r>
          </a:p>
        </p:txBody>
      </p:sp>
      <p:sp>
        <p:nvSpPr>
          <p:cNvPr id="13" name="TextBox 12">
            <a:extLst>
              <a:ext uri="{FF2B5EF4-FFF2-40B4-BE49-F238E27FC236}">
                <a16:creationId xmlns:a16="http://schemas.microsoft.com/office/drawing/2014/main" id="{2F83DEB0-B820-AAFD-F6E6-B5B3EAC5D8EB}"/>
              </a:ext>
            </a:extLst>
          </p:cNvPr>
          <p:cNvSpPr txBox="1"/>
          <p:nvPr/>
        </p:nvSpPr>
        <p:spPr>
          <a:xfrm>
            <a:off x="143932" y="4588933"/>
            <a:ext cx="1498601" cy="400110"/>
          </a:xfrm>
          <a:prstGeom prst="rect">
            <a:avLst/>
          </a:prstGeom>
          <a:noFill/>
        </p:spPr>
        <p:txBody>
          <a:bodyPr wrap="square" rtlCol="0">
            <a:spAutoFit/>
          </a:bodyPr>
          <a:lstStyle/>
          <a:p>
            <a:r>
              <a:rPr lang="en-PH" sz="2000" dirty="0">
                <a:solidFill>
                  <a:schemeClr val="bg1"/>
                </a:solidFill>
                <a:latin typeface="Bahnschrift SemiBold SemiConden" panose="020B0502040204020203" pitchFamily="34" charset="0"/>
              </a:rPr>
              <a:t>Target Users: </a:t>
            </a:r>
          </a:p>
        </p:txBody>
      </p:sp>
      <p:sp>
        <p:nvSpPr>
          <p:cNvPr id="14" name="TextBox 13">
            <a:extLst>
              <a:ext uri="{FF2B5EF4-FFF2-40B4-BE49-F238E27FC236}">
                <a16:creationId xmlns:a16="http://schemas.microsoft.com/office/drawing/2014/main" id="{2B69410A-149D-16CB-8177-9F27DF286E40}"/>
              </a:ext>
            </a:extLst>
          </p:cNvPr>
          <p:cNvSpPr txBox="1"/>
          <p:nvPr/>
        </p:nvSpPr>
        <p:spPr>
          <a:xfrm>
            <a:off x="143932" y="4989043"/>
            <a:ext cx="10447868" cy="338554"/>
          </a:xfrm>
          <a:prstGeom prst="rect">
            <a:avLst/>
          </a:prstGeom>
          <a:noFill/>
        </p:spPr>
        <p:txBody>
          <a:bodyPr wrap="square" rtlCol="0">
            <a:spAutoFit/>
          </a:bodyPr>
          <a:lstStyle/>
          <a:p>
            <a:r>
              <a:rPr lang="en-PH" sz="1600">
                <a:solidFill>
                  <a:schemeClr val="bg1"/>
                </a:solidFill>
                <a:latin typeface="Bahnschrift SemiBold SemiConden" panose="020B0502040204020203" pitchFamily="34" charset="0"/>
              </a:rPr>
              <a:t>The users targeted by this application are those in either financial distress or in need of precise and accurate financial tracking.</a:t>
            </a:r>
            <a:endParaRPr lang="en-PH" sz="1600" dirty="0">
              <a:solidFill>
                <a:schemeClr val="bg1"/>
              </a:solidFill>
              <a:latin typeface="Bahnschrift SemiBold SemiConden" panose="020B0502040204020203" pitchFamily="34" charset="0"/>
            </a:endParaRPr>
          </a:p>
        </p:txBody>
      </p:sp>
      <p:sp>
        <p:nvSpPr>
          <p:cNvPr id="7" name="Rectangle 6">
            <a:extLst>
              <a:ext uri="{FF2B5EF4-FFF2-40B4-BE49-F238E27FC236}">
                <a16:creationId xmlns:a16="http://schemas.microsoft.com/office/drawing/2014/main" id="{F0D96C63-1118-79B7-CABE-C334E33BD427}"/>
              </a:ext>
            </a:extLst>
          </p:cNvPr>
          <p:cNvSpPr/>
          <p:nvPr/>
        </p:nvSpPr>
        <p:spPr>
          <a:xfrm>
            <a:off x="0" y="-54180"/>
            <a:ext cx="12192000" cy="84158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5" name="TextBox 14">
            <a:extLst>
              <a:ext uri="{FF2B5EF4-FFF2-40B4-BE49-F238E27FC236}">
                <a16:creationId xmlns:a16="http://schemas.microsoft.com/office/drawing/2014/main" id="{C7D32D96-7B32-4A2A-A8C9-9E15C0D0A62D}"/>
              </a:ext>
            </a:extLst>
          </p:cNvPr>
          <p:cNvSpPr txBox="1"/>
          <p:nvPr/>
        </p:nvSpPr>
        <p:spPr>
          <a:xfrm>
            <a:off x="143932" y="106242"/>
            <a:ext cx="2463800" cy="461665"/>
          </a:xfrm>
          <a:prstGeom prst="rect">
            <a:avLst/>
          </a:prstGeom>
          <a:noFill/>
        </p:spPr>
        <p:txBody>
          <a:bodyPr wrap="square" rtlCol="0">
            <a:spAutoFit/>
          </a:bodyPr>
          <a:lstStyle/>
          <a:p>
            <a:r>
              <a:rPr lang="en-PH" sz="2400" dirty="0">
                <a:solidFill>
                  <a:schemeClr val="bg1"/>
                </a:solidFill>
                <a:latin typeface="Bahnschrift SemiBold SemiConden" panose="020B0502040204020203" pitchFamily="34" charset="0"/>
              </a:rPr>
              <a:t>Planned Features:</a:t>
            </a:r>
          </a:p>
        </p:txBody>
      </p:sp>
      <p:sp>
        <p:nvSpPr>
          <p:cNvPr id="16" name="Rectangle 15">
            <a:extLst>
              <a:ext uri="{FF2B5EF4-FFF2-40B4-BE49-F238E27FC236}">
                <a16:creationId xmlns:a16="http://schemas.microsoft.com/office/drawing/2014/main" id="{D486C178-AD49-8400-8CF4-53134950B8F2}"/>
              </a:ext>
            </a:extLst>
          </p:cNvPr>
          <p:cNvSpPr/>
          <p:nvPr/>
        </p:nvSpPr>
        <p:spPr>
          <a:xfrm>
            <a:off x="0" y="798354"/>
            <a:ext cx="12192000" cy="16165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7" name="TextBox 16">
            <a:extLst>
              <a:ext uri="{FF2B5EF4-FFF2-40B4-BE49-F238E27FC236}">
                <a16:creationId xmlns:a16="http://schemas.microsoft.com/office/drawing/2014/main" id="{55F01603-756C-8BB7-1EDA-1C70878D53E6}"/>
              </a:ext>
            </a:extLst>
          </p:cNvPr>
          <p:cNvSpPr txBox="1"/>
          <p:nvPr/>
        </p:nvSpPr>
        <p:spPr>
          <a:xfrm>
            <a:off x="143932" y="883782"/>
            <a:ext cx="9499600" cy="1754326"/>
          </a:xfrm>
          <a:prstGeom prst="rect">
            <a:avLst/>
          </a:prstGeom>
          <a:noFill/>
        </p:spPr>
        <p:txBody>
          <a:bodyPr wrap="square" rtlCol="0">
            <a:spAutoFit/>
          </a:bodyPr>
          <a:lstStyle/>
          <a:p>
            <a:pPr lvl="0"/>
            <a:r>
              <a:rPr lang="en-PH" b="1" dirty="0">
                <a:latin typeface="Bahnschrift SemiBold SemiConden" panose="020B0502040204020203" pitchFamily="34" charset="0"/>
              </a:rPr>
              <a:t>1. Checks and Balances</a:t>
            </a:r>
            <a:endParaRPr lang="en-PH" dirty="0">
              <a:latin typeface="Bahnschrift SemiBold SemiConden" panose="020B0502040204020203" pitchFamily="34" charset="0"/>
            </a:endParaRPr>
          </a:p>
          <a:p>
            <a:pPr marL="285750" lvl="0" indent="-285750">
              <a:buFontTx/>
              <a:buChar char="-"/>
            </a:pPr>
            <a:r>
              <a:rPr lang="en-PH" dirty="0">
                <a:latin typeface="Bahnschrift SemiBold SemiConden" panose="020B0502040204020203" pitchFamily="34" charset="0"/>
              </a:rPr>
              <a:t>This feature aims to show you your current balance in either your checking or spending account or your savings account.</a:t>
            </a:r>
          </a:p>
          <a:p>
            <a:pPr marL="285750" lvl="0" indent="-285750">
              <a:buFontTx/>
              <a:buChar char="-"/>
            </a:pPr>
            <a:endParaRPr lang="en-PH" dirty="0">
              <a:latin typeface="Bahnschrift SemiBold SemiConden" panose="020B0502040204020203" pitchFamily="34" charset="0"/>
            </a:endParaRPr>
          </a:p>
          <a:p>
            <a:pPr marL="285750" lvl="0" indent="-285750">
              <a:buFontTx/>
              <a:buChar char="-"/>
            </a:pPr>
            <a:r>
              <a:rPr lang="en-PH" dirty="0">
                <a:latin typeface="Bahnschrift SemiBold SemiConden" panose="020B0502040204020203" pitchFamily="34" charset="0"/>
              </a:rPr>
              <a:t>Automatically updates after every transaction done in the other features.</a:t>
            </a:r>
          </a:p>
          <a:p>
            <a:endParaRPr lang="en-PH" dirty="0">
              <a:solidFill>
                <a:schemeClr val="bg1"/>
              </a:solidFill>
            </a:endParaRPr>
          </a:p>
        </p:txBody>
      </p:sp>
      <p:sp>
        <p:nvSpPr>
          <p:cNvPr id="18" name="Rectangle 17">
            <a:extLst>
              <a:ext uri="{FF2B5EF4-FFF2-40B4-BE49-F238E27FC236}">
                <a16:creationId xmlns:a16="http://schemas.microsoft.com/office/drawing/2014/main" id="{6892B02B-55B7-017E-4647-903A33F2A55A}"/>
              </a:ext>
            </a:extLst>
          </p:cNvPr>
          <p:cNvSpPr/>
          <p:nvPr/>
        </p:nvSpPr>
        <p:spPr>
          <a:xfrm>
            <a:off x="0" y="2421798"/>
            <a:ext cx="12192000" cy="4436201"/>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9" name="TextBox 18">
            <a:extLst>
              <a:ext uri="{FF2B5EF4-FFF2-40B4-BE49-F238E27FC236}">
                <a16:creationId xmlns:a16="http://schemas.microsoft.com/office/drawing/2014/main" id="{FCE1ABB6-CFF5-5BF6-A385-B32A60173C16}"/>
              </a:ext>
            </a:extLst>
          </p:cNvPr>
          <p:cNvSpPr txBox="1"/>
          <p:nvPr/>
        </p:nvSpPr>
        <p:spPr>
          <a:xfrm>
            <a:off x="165098" y="2600883"/>
            <a:ext cx="9508067" cy="3139321"/>
          </a:xfrm>
          <a:prstGeom prst="rect">
            <a:avLst/>
          </a:prstGeom>
          <a:noFill/>
        </p:spPr>
        <p:txBody>
          <a:bodyPr wrap="square" rtlCol="0">
            <a:spAutoFit/>
          </a:bodyPr>
          <a:lstStyle/>
          <a:p>
            <a:pPr lvl="0"/>
            <a:r>
              <a:rPr lang="en-PH" b="1" dirty="0">
                <a:solidFill>
                  <a:schemeClr val="bg1"/>
                </a:solidFill>
                <a:latin typeface="Bahnschrift SemiBold SemiConden" panose="020B0502040204020203" pitchFamily="34" charset="0"/>
              </a:rPr>
              <a:t>2. Transaction Station</a:t>
            </a:r>
            <a:endParaRPr lang="en-PH" dirty="0">
              <a:solidFill>
                <a:schemeClr val="bg1"/>
              </a:solidFill>
              <a:latin typeface="Bahnschrift SemiBold SemiConden" panose="020B0502040204020203" pitchFamily="34" charset="0"/>
            </a:endParaRPr>
          </a:p>
          <a:p>
            <a:pPr lvl="0"/>
            <a:r>
              <a:rPr lang="en-PH" dirty="0">
                <a:solidFill>
                  <a:schemeClr val="bg1"/>
                </a:solidFill>
                <a:latin typeface="Bahnschrift SemiBold SemiConden" panose="020B0502040204020203" pitchFamily="34" charset="0"/>
              </a:rPr>
              <a:t>- Allows user to record financial activities such as income transactions and expense transactions.</a:t>
            </a:r>
          </a:p>
          <a:p>
            <a:pPr lvl="0"/>
            <a:r>
              <a:rPr lang="en-PH" dirty="0">
                <a:solidFill>
                  <a:schemeClr val="bg1"/>
                </a:solidFill>
                <a:latin typeface="Bahnschrift SemiBold SemiConden" panose="020B0502040204020203" pitchFamily="34" charset="0"/>
              </a:rPr>
              <a:t>- Required inputs include: </a:t>
            </a:r>
          </a:p>
          <a:p>
            <a:pPr lvl="0"/>
            <a:r>
              <a:rPr lang="en-PH" dirty="0">
                <a:solidFill>
                  <a:schemeClr val="bg1"/>
                </a:solidFill>
                <a:latin typeface="Bahnschrift SemiBold SemiConden" panose="020B0502040204020203" pitchFamily="34" charset="0"/>
              </a:rPr>
              <a:t>	a. Date of Transaction: (year – month – day)</a:t>
            </a:r>
          </a:p>
          <a:p>
            <a:pPr lvl="0"/>
            <a:r>
              <a:rPr lang="en-PH" dirty="0">
                <a:solidFill>
                  <a:schemeClr val="bg1"/>
                </a:solidFill>
                <a:latin typeface="Bahnschrift SemiBold SemiConden" panose="020B0502040204020203" pitchFamily="34" charset="0"/>
              </a:rPr>
              <a:t>	b. Account type to be used for transaction (checking/savings)</a:t>
            </a:r>
          </a:p>
          <a:p>
            <a:pPr lvl="0"/>
            <a:r>
              <a:rPr lang="en-PH" dirty="0">
                <a:solidFill>
                  <a:schemeClr val="bg1"/>
                </a:solidFill>
                <a:latin typeface="Bahnschrift SemiBold SemiConden" panose="020B0502040204020203" pitchFamily="34" charset="0"/>
              </a:rPr>
              <a:t>	c. Type of transaction (income/expense)</a:t>
            </a:r>
          </a:p>
          <a:p>
            <a:pPr lvl="0"/>
            <a:r>
              <a:rPr lang="en-PH" dirty="0">
                <a:solidFill>
                  <a:schemeClr val="bg1"/>
                </a:solidFill>
                <a:latin typeface="Bahnschrift SemiBold SemiConden" panose="020B0502040204020203" pitchFamily="34" charset="0"/>
              </a:rPr>
              <a:t>	d. Amount of pesos earned/lost</a:t>
            </a:r>
          </a:p>
          <a:p>
            <a:pPr lvl="0"/>
            <a:r>
              <a:rPr lang="en-PH" dirty="0">
                <a:solidFill>
                  <a:schemeClr val="bg1"/>
                </a:solidFill>
                <a:latin typeface="Bahnschrift SemiBold SemiConden" panose="020B0502040204020203" pitchFamily="34" charset="0"/>
              </a:rPr>
              <a:t>	e. A brief description of the transaction</a:t>
            </a:r>
          </a:p>
          <a:p>
            <a:pPr lvl="0"/>
            <a:r>
              <a:rPr lang="en-PH" dirty="0">
                <a:solidFill>
                  <a:schemeClr val="bg1"/>
                </a:solidFill>
                <a:latin typeface="Bahnschrift SemiBold SemiConden" panose="020B0502040204020203" pitchFamily="34" charset="0"/>
              </a:rPr>
              <a:t>	f. Optional: Physical or image proof of that transaction</a:t>
            </a:r>
          </a:p>
          <a:p>
            <a:pPr lvl="0"/>
            <a:r>
              <a:rPr lang="en-PH" dirty="0">
                <a:solidFill>
                  <a:schemeClr val="bg1"/>
                </a:solidFill>
                <a:latin typeface="Bahnschrift SemiBold SemiConden" panose="020B0502040204020203" pitchFamily="34" charset="0"/>
              </a:rPr>
              <a:t>- Updates balance automatically after transaction follows through</a:t>
            </a:r>
          </a:p>
          <a:p>
            <a:endParaRPr lang="en-PH" dirty="0"/>
          </a:p>
        </p:txBody>
      </p:sp>
      <p:sp>
        <p:nvSpPr>
          <p:cNvPr id="21" name="Rectangle 20">
            <a:extLst>
              <a:ext uri="{FF2B5EF4-FFF2-40B4-BE49-F238E27FC236}">
                <a16:creationId xmlns:a16="http://schemas.microsoft.com/office/drawing/2014/main" id="{A06A0064-F6C7-D265-9BDB-6893E8FC85BC}"/>
              </a:ext>
            </a:extLst>
          </p:cNvPr>
          <p:cNvSpPr/>
          <p:nvPr/>
        </p:nvSpPr>
        <p:spPr>
          <a:xfrm>
            <a:off x="0" y="798354"/>
            <a:ext cx="12192000" cy="1815882"/>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TextBox 21">
            <a:extLst>
              <a:ext uri="{FF2B5EF4-FFF2-40B4-BE49-F238E27FC236}">
                <a16:creationId xmlns:a16="http://schemas.microsoft.com/office/drawing/2014/main" id="{292066E4-757C-0921-4FBE-3B028DEF0E75}"/>
              </a:ext>
            </a:extLst>
          </p:cNvPr>
          <p:cNvSpPr txBox="1"/>
          <p:nvPr/>
        </p:nvSpPr>
        <p:spPr>
          <a:xfrm>
            <a:off x="165098" y="957731"/>
            <a:ext cx="7027333" cy="1600438"/>
          </a:xfrm>
          <a:prstGeom prst="rect">
            <a:avLst/>
          </a:prstGeom>
          <a:noFill/>
        </p:spPr>
        <p:txBody>
          <a:bodyPr wrap="square" rtlCol="0">
            <a:spAutoFit/>
          </a:bodyPr>
          <a:lstStyle/>
          <a:p>
            <a:pPr lvl="0"/>
            <a:r>
              <a:rPr lang="en-PH" sz="2000" b="1" dirty="0">
                <a:latin typeface="Bahnschrift SemiBold SemiConden" panose="020B0502040204020203" pitchFamily="34" charset="0"/>
              </a:rPr>
              <a:t>3. Transaction Archive</a:t>
            </a:r>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 Stores all transactions in chronological order</a:t>
            </a:r>
          </a:p>
          <a:p>
            <a:pPr lvl="0"/>
            <a:r>
              <a:rPr lang="en-PH" sz="2000" dirty="0">
                <a:latin typeface="Bahnschrift SemiBold SemiConden" panose="020B0502040204020203" pitchFamily="34" charset="0"/>
              </a:rPr>
              <a:t>- Displays transaction information in a predefined format(Date of Transaction – short description)</a:t>
            </a:r>
          </a:p>
          <a:p>
            <a:endParaRPr lang="en-PH" dirty="0"/>
          </a:p>
        </p:txBody>
      </p:sp>
      <p:sp>
        <p:nvSpPr>
          <p:cNvPr id="23" name="Rectangle 22">
            <a:extLst>
              <a:ext uri="{FF2B5EF4-FFF2-40B4-BE49-F238E27FC236}">
                <a16:creationId xmlns:a16="http://schemas.microsoft.com/office/drawing/2014/main" id="{03118376-908D-C48F-795E-D51007AF344B}"/>
              </a:ext>
            </a:extLst>
          </p:cNvPr>
          <p:cNvSpPr/>
          <p:nvPr/>
        </p:nvSpPr>
        <p:spPr>
          <a:xfrm>
            <a:off x="0" y="2600883"/>
            <a:ext cx="12192000" cy="4292632"/>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4" name="TextBox 23">
            <a:extLst>
              <a:ext uri="{FF2B5EF4-FFF2-40B4-BE49-F238E27FC236}">
                <a16:creationId xmlns:a16="http://schemas.microsoft.com/office/drawing/2014/main" id="{36CD3546-CE04-27F2-E226-97FB129B52DC}"/>
              </a:ext>
            </a:extLst>
          </p:cNvPr>
          <p:cNvSpPr txBox="1"/>
          <p:nvPr/>
        </p:nvSpPr>
        <p:spPr>
          <a:xfrm>
            <a:off x="143932" y="2857603"/>
            <a:ext cx="7450667" cy="1908215"/>
          </a:xfrm>
          <a:prstGeom prst="rect">
            <a:avLst/>
          </a:prstGeom>
          <a:noFill/>
        </p:spPr>
        <p:txBody>
          <a:bodyPr wrap="square" rtlCol="0">
            <a:spAutoFit/>
          </a:bodyPr>
          <a:lstStyle/>
          <a:p>
            <a:pPr lvl="0"/>
            <a:r>
              <a:rPr lang="en-PH" sz="2000" b="1" dirty="0">
                <a:solidFill>
                  <a:schemeClr val="bg1"/>
                </a:solidFill>
                <a:latin typeface="Bahnschrift SemiBold SemiConden" panose="020B0502040204020203" pitchFamily="34" charset="0"/>
              </a:rPr>
              <a:t>4. Balance Calculator</a:t>
            </a:r>
            <a:endParaRPr lang="en-PH" sz="2000" dirty="0">
              <a:solidFill>
                <a:schemeClr val="bg1"/>
              </a:solidFill>
              <a:latin typeface="Bahnschrift SemiBold SemiConden" panose="020B0502040204020203" pitchFamily="34" charset="0"/>
            </a:endParaRPr>
          </a:p>
          <a:p>
            <a:pPr lvl="0"/>
            <a:r>
              <a:rPr lang="en-PH" sz="2000" dirty="0">
                <a:solidFill>
                  <a:schemeClr val="bg1"/>
                </a:solidFill>
                <a:latin typeface="Bahnschrift SemiBold SemiConden" panose="020B0502040204020203" pitchFamily="34" charset="0"/>
              </a:rPr>
              <a:t>- Helps user figure out time needed to achieve a certain financial goal</a:t>
            </a:r>
          </a:p>
          <a:p>
            <a:pPr lvl="0"/>
            <a:r>
              <a:rPr lang="en-PH" sz="2000" dirty="0">
                <a:solidFill>
                  <a:schemeClr val="bg1"/>
                </a:solidFill>
                <a:latin typeface="Bahnschrift SemiBold SemiConden" panose="020B0502040204020203" pitchFamily="34" charset="0"/>
              </a:rPr>
              <a:t>- Formula used: (Target Balance) / (Monthly Income – Monthly Expense)</a:t>
            </a:r>
          </a:p>
          <a:p>
            <a:pPr lvl="0"/>
            <a:r>
              <a:rPr lang="en-PH" sz="2000" dirty="0">
                <a:solidFill>
                  <a:schemeClr val="bg1"/>
                </a:solidFill>
                <a:latin typeface="Bahnschrift SemiBold SemiConden" panose="020B0502040204020203" pitchFamily="34" charset="0"/>
              </a:rPr>
              <a:t>- If not a whole month, it rounds up to days</a:t>
            </a:r>
          </a:p>
          <a:p>
            <a:pPr lvl="0"/>
            <a:r>
              <a:rPr lang="en-PH" sz="2000" dirty="0">
                <a:solidFill>
                  <a:schemeClr val="bg1"/>
                </a:solidFill>
                <a:latin typeface="Bahnschrift SemiBold SemiConden" panose="020B0502040204020203" pitchFamily="34" charset="0"/>
              </a:rPr>
              <a:t>- Displays error message if expenses exceed income</a:t>
            </a:r>
          </a:p>
          <a:p>
            <a:endParaRPr lang="en-PH" dirty="0"/>
          </a:p>
        </p:txBody>
      </p:sp>
      <p:sp>
        <p:nvSpPr>
          <p:cNvPr id="25" name="Rectangle 24">
            <a:extLst>
              <a:ext uri="{FF2B5EF4-FFF2-40B4-BE49-F238E27FC236}">
                <a16:creationId xmlns:a16="http://schemas.microsoft.com/office/drawing/2014/main" id="{CB80BC3F-4577-03A9-E2F7-98C3CB1F8065}"/>
              </a:ext>
            </a:extLst>
          </p:cNvPr>
          <p:cNvSpPr/>
          <p:nvPr/>
        </p:nvSpPr>
        <p:spPr>
          <a:xfrm>
            <a:off x="0" y="798354"/>
            <a:ext cx="12192000" cy="6095161"/>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6" name="TextBox 25">
            <a:extLst>
              <a:ext uri="{FF2B5EF4-FFF2-40B4-BE49-F238E27FC236}">
                <a16:creationId xmlns:a16="http://schemas.microsoft.com/office/drawing/2014/main" id="{4CA78FA0-29C4-7068-41FD-29A415857AA1}"/>
              </a:ext>
            </a:extLst>
          </p:cNvPr>
          <p:cNvSpPr txBox="1"/>
          <p:nvPr/>
        </p:nvSpPr>
        <p:spPr>
          <a:xfrm>
            <a:off x="165098" y="1032933"/>
            <a:ext cx="8301569" cy="4678204"/>
          </a:xfrm>
          <a:prstGeom prst="rect">
            <a:avLst/>
          </a:prstGeom>
          <a:noFill/>
        </p:spPr>
        <p:txBody>
          <a:bodyPr wrap="square" rtlCol="0">
            <a:spAutoFit/>
          </a:bodyPr>
          <a:lstStyle/>
          <a:p>
            <a:pPr lvl="0"/>
            <a:r>
              <a:rPr lang="en-PH" sz="2000" b="1" dirty="0">
                <a:latin typeface="Bahnschrift SemiBold SemiConden" panose="020B0502040204020203" pitchFamily="34" charset="0"/>
              </a:rPr>
              <a:t>5. Currency Converter</a:t>
            </a:r>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 This aims to convert the amount of pesos you have into a widely-used currency.</a:t>
            </a:r>
          </a:p>
          <a:p>
            <a:pPr lvl="0"/>
            <a:r>
              <a:rPr lang="en-PH" sz="2000" dirty="0">
                <a:latin typeface="Bahnschrift SemiBold SemiConden" panose="020B0502040204020203" pitchFamily="34" charset="0"/>
              </a:rPr>
              <a:t>- Currencies supported: </a:t>
            </a:r>
          </a:p>
          <a:p>
            <a:pPr lvl="0"/>
            <a:r>
              <a:rPr lang="en-PH" sz="2000" dirty="0">
                <a:latin typeface="Bahnschrift SemiBold SemiConden" panose="020B0502040204020203" pitchFamily="34" charset="0"/>
              </a:rPr>
              <a:t>	a. United States Dollar</a:t>
            </a:r>
          </a:p>
          <a:p>
            <a:pPr lvl="0"/>
            <a:r>
              <a:rPr lang="en-PH" sz="2000" dirty="0">
                <a:latin typeface="Bahnschrift SemiBold SemiConden" panose="020B0502040204020203" pitchFamily="34" charset="0"/>
              </a:rPr>
              <a:t>	b. Euro</a:t>
            </a:r>
          </a:p>
          <a:p>
            <a:pPr lvl="0"/>
            <a:r>
              <a:rPr lang="en-PH" sz="2000" dirty="0">
                <a:latin typeface="Bahnschrift SemiBold SemiConden" panose="020B0502040204020203" pitchFamily="34" charset="0"/>
              </a:rPr>
              <a:t>	c. Japanese Yen</a:t>
            </a:r>
          </a:p>
          <a:p>
            <a:pPr lvl="0"/>
            <a:r>
              <a:rPr lang="en-PH" sz="2000" dirty="0">
                <a:latin typeface="Bahnschrift SemiBold SemiConden" panose="020B0502040204020203" pitchFamily="34" charset="0"/>
              </a:rPr>
              <a:t>	d. British Pound Sterling</a:t>
            </a:r>
          </a:p>
          <a:p>
            <a:pPr lvl="0"/>
            <a:r>
              <a:rPr lang="en-PH" sz="2000" dirty="0">
                <a:latin typeface="Bahnschrift SemiBold SemiConden" panose="020B0502040204020203" pitchFamily="34" charset="0"/>
              </a:rPr>
              <a:t>	e. Australian Dollar</a:t>
            </a:r>
          </a:p>
          <a:p>
            <a:pPr lvl="0"/>
            <a:r>
              <a:rPr lang="en-PH" sz="2000" dirty="0">
                <a:latin typeface="Bahnschrift SemiBold SemiConden" panose="020B0502040204020203" pitchFamily="34" charset="0"/>
              </a:rPr>
              <a:t>	f. Canadian Dollar</a:t>
            </a:r>
          </a:p>
          <a:p>
            <a:pPr lvl="0"/>
            <a:r>
              <a:rPr lang="en-PH" sz="2000" dirty="0">
                <a:latin typeface="Bahnschrift SemiBold SemiConden" panose="020B0502040204020203" pitchFamily="34" charset="0"/>
              </a:rPr>
              <a:t>	g. Singapore Dollar</a:t>
            </a:r>
          </a:p>
          <a:p>
            <a:pPr lvl="0"/>
            <a:r>
              <a:rPr lang="en-PH" sz="2000" dirty="0">
                <a:latin typeface="Bahnschrift SemiBold SemiConden" panose="020B0502040204020203" pitchFamily="34" charset="0"/>
              </a:rPr>
              <a:t>	h. South Korean Won</a:t>
            </a:r>
          </a:p>
          <a:p>
            <a:pPr lvl="0"/>
            <a:r>
              <a:rPr lang="en-PH" sz="2000" dirty="0">
                <a:latin typeface="Bahnschrift SemiBold SemiConden" panose="020B0502040204020203" pitchFamily="34" charset="0"/>
              </a:rPr>
              <a:t>	</a:t>
            </a:r>
            <a:r>
              <a:rPr lang="en-PH" sz="2000" dirty="0" err="1">
                <a:latin typeface="Bahnschrift SemiBold SemiConden" panose="020B0502040204020203" pitchFamily="34" charset="0"/>
              </a:rPr>
              <a:t>i</a:t>
            </a:r>
            <a:r>
              <a:rPr lang="en-PH" sz="2000" dirty="0">
                <a:latin typeface="Bahnschrift SemiBold SemiConden" panose="020B0502040204020203" pitchFamily="34" charset="0"/>
              </a:rPr>
              <a:t>. Chinese Yen</a:t>
            </a:r>
          </a:p>
          <a:p>
            <a:pPr lvl="0"/>
            <a:r>
              <a:rPr lang="en-PH" sz="2000" dirty="0">
                <a:latin typeface="Bahnschrift SemiBold SemiConden" panose="020B0502040204020203" pitchFamily="34" charset="0"/>
              </a:rPr>
              <a:t>	j. Hong Kong Dollar</a:t>
            </a:r>
          </a:p>
          <a:p>
            <a:pPr lvl="0"/>
            <a:r>
              <a:rPr lang="en-PH" sz="2000" dirty="0">
                <a:latin typeface="Bahnschrift SemiBold SemiConden" panose="020B0502040204020203" pitchFamily="34" charset="0"/>
              </a:rPr>
              <a:t>	k. Qatari Dirham</a:t>
            </a:r>
          </a:p>
          <a:p>
            <a:endParaRPr lang="en-PH" dirty="0"/>
          </a:p>
        </p:txBody>
      </p:sp>
    </p:spTree>
    <p:extLst>
      <p:ext uri="{BB962C8B-B14F-4D97-AF65-F5344CB8AC3E}">
        <p14:creationId xmlns:p14="http://schemas.microsoft.com/office/powerpoint/2010/main" val="171749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inVertical)">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additive="base">
                                        <p:cTn id="18" dur="500" fill="hold"/>
                                        <p:tgtEl>
                                          <p:spTgt spid="16"/>
                                        </p:tgtEl>
                                        <p:attrNameLst>
                                          <p:attrName>ppt_x</p:attrName>
                                        </p:attrNameLst>
                                      </p:cBhvr>
                                      <p:tavLst>
                                        <p:tav tm="0">
                                          <p:val>
                                            <p:strVal val="1+#ppt_w/2"/>
                                          </p:val>
                                        </p:tav>
                                        <p:tav tm="100000">
                                          <p:val>
                                            <p:strVal val="#ppt_x"/>
                                          </p:val>
                                        </p:tav>
                                      </p:tavLst>
                                    </p:anim>
                                    <p:anim calcmode="lin" valueType="num">
                                      <p:cBhvr additive="base">
                                        <p:cTn id="19"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barn(inVertical)">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additive="base">
                                        <p:cTn id="29" dur="500" fill="hold"/>
                                        <p:tgtEl>
                                          <p:spTgt spid="18"/>
                                        </p:tgtEl>
                                        <p:attrNameLst>
                                          <p:attrName>ppt_x</p:attrName>
                                        </p:attrNameLst>
                                      </p:cBhvr>
                                      <p:tavLst>
                                        <p:tav tm="0">
                                          <p:val>
                                            <p:strVal val="0-#ppt_w/2"/>
                                          </p:val>
                                        </p:tav>
                                        <p:tav tm="100000">
                                          <p:val>
                                            <p:strVal val="#ppt_x"/>
                                          </p:val>
                                        </p:tav>
                                      </p:tavLst>
                                    </p:anim>
                                    <p:anim calcmode="lin" valueType="num">
                                      <p:cBhvr additive="base">
                                        <p:cTn id="30"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barn(inVertical)">
                                      <p:cBhvr>
                                        <p:cTn id="35" dur="500"/>
                                        <p:tgtEl>
                                          <p:spTgt spid="19"/>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grpId="0" nodeType="clickEffect">
                                  <p:stCondLst>
                                    <p:cond delay="0"/>
                                  </p:stCondLst>
                                  <p:childTnLst>
                                    <p:set>
                                      <p:cBhvr>
                                        <p:cTn id="39" dur="1" fill="hold">
                                          <p:stCondLst>
                                            <p:cond delay="0"/>
                                          </p:stCondLst>
                                        </p:cTn>
                                        <p:tgtEl>
                                          <p:spTgt spid="21"/>
                                        </p:tgtEl>
                                        <p:attrNameLst>
                                          <p:attrName>style.visibility</p:attrName>
                                        </p:attrNameLst>
                                      </p:cBhvr>
                                      <p:to>
                                        <p:strVal val="visible"/>
                                      </p:to>
                                    </p:set>
                                    <p:anim calcmode="lin" valueType="num">
                                      <p:cBhvr additive="base">
                                        <p:cTn id="40" dur="500" fill="hold"/>
                                        <p:tgtEl>
                                          <p:spTgt spid="21"/>
                                        </p:tgtEl>
                                        <p:attrNameLst>
                                          <p:attrName>ppt_x</p:attrName>
                                        </p:attrNameLst>
                                      </p:cBhvr>
                                      <p:tavLst>
                                        <p:tav tm="0">
                                          <p:val>
                                            <p:strVal val="1+#ppt_w/2"/>
                                          </p:val>
                                        </p:tav>
                                        <p:tav tm="100000">
                                          <p:val>
                                            <p:strVal val="#ppt_x"/>
                                          </p:val>
                                        </p:tav>
                                      </p:tavLst>
                                    </p:anim>
                                    <p:anim calcmode="lin" valueType="num">
                                      <p:cBhvr additive="base">
                                        <p:cTn id="41"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barn(inVertical)">
                                      <p:cBhvr>
                                        <p:cTn id="46" dur="500"/>
                                        <p:tgtEl>
                                          <p:spTgt spid="22"/>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23"/>
                                        </p:tgtEl>
                                        <p:attrNameLst>
                                          <p:attrName>style.visibility</p:attrName>
                                        </p:attrNameLst>
                                      </p:cBhvr>
                                      <p:to>
                                        <p:strVal val="visible"/>
                                      </p:to>
                                    </p:set>
                                    <p:anim calcmode="lin" valueType="num">
                                      <p:cBhvr additive="base">
                                        <p:cTn id="51" dur="500" fill="hold"/>
                                        <p:tgtEl>
                                          <p:spTgt spid="23"/>
                                        </p:tgtEl>
                                        <p:attrNameLst>
                                          <p:attrName>ppt_x</p:attrName>
                                        </p:attrNameLst>
                                      </p:cBhvr>
                                      <p:tavLst>
                                        <p:tav tm="0">
                                          <p:val>
                                            <p:strVal val="0-#ppt_w/2"/>
                                          </p:val>
                                        </p:tav>
                                        <p:tav tm="100000">
                                          <p:val>
                                            <p:strVal val="#ppt_x"/>
                                          </p:val>
                                        </p:tav>
                                      </p:tavLst>
                                    </p:anim>
                                    <p:anim calcmode="lin" valueType="num">
                                      <p:cBhvr additive="base">
                                        <p:cTn id="52"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barn(inVertical)">
                                      <p:cBhvr>
                                        <p:cTn id="57" dur="500"/>
                                        <p:tgtEl>
                                          <p:spTgt spid="24"/>
                                        </p:tgtEl>
                                      </p:cBhvr>
                                    </p:animEffect>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grpId="0" nodeType="click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additive="base">
                                        <p:cTn id="62" dur="500" fill="hold"/>
                                        <p:tgtEl>
                                          <p:spTgt spid="25"/>
                                        </p:tgtEl>
                                        <p:attrNameLst>
                                          <p:attrName>ppt_x</p:attrName>
                                        </p:attrNameLst>
                                      </p:cBhvr>
                                      <p:tavLst>
                                        <p:tav tm="0">
                                          <p:val>
                                            <p:strVal val="#ppt_x"/>
                                          </p:val>
                                        </p:tav>
                                        <p:tav tm="100000">
                                          <p:val>
                                            <p:strVal val="#ppt_x"/>
                                          </p:val>
                                        </p:tav>
                                      </p:tavLst>
                                    </p:anim>
                                    <p:anim calcmode="lin" valueType="num">
                                      <p:cBhvr additive="base">
                                        <p:cTn id="63"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16" presetClass="entr" presetSubtype="21" fill="hold" grpId="0" nodeType="click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barn(inVertical)">
                                      <p:cBhvr>
                                        <p:cTn id="6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p:bldP spid="16" grpId="0" animBg="1"/>
      <p:bldP spid="17" grpId="0"/>
      <p:bldP spid="18" grpId="0" animBg="1"/>
      <p:bldP spid="19" grpId="0"/>
      <p:bldP spid="21" grpId="0" animBg="1"/>
      <p:bldP spid="22" grpId="0"/>
      <p:bldP spid="23" grpId="0" animBg="1"/>
      <p:bldP spid="24" grpId="0"/>
      <p:bldP spid="25" grpId="0" animBg="1"/>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200+] Coding Backgrounds | Wallpapers.com">
            <a:extLst>
              <a:ext uri="{FF2B5EF4-FFF2-40B4-BE49-F238E27FC236}">
                <a16:creationId xmlns:a16="http://schemas.microsoft.com/office/drawing/2014/main" id="{07D0A0D9-85E3-6A3D-1960-6C1776107C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1ECED2D9-8997-F7B4-32C0-F3501A4A38BA}"/>
              </a:ext>
            </a:extLst>
          </p:cNvPr>
          <p:cNvSpPr/>
          <p:nvPr/>
        </p:nvSpPr>
        <p:spPr>
          <a:xfrm>
            <a:off x="0" y="0"/>
            <a:ext cx="6096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PH"/>
          </a:p>
        </p:txBody>
      </p:sp>
      <p:sp>
        <p:nvSpPr>
          <p:cNvPr id="4" name="TextBox 3">
            <a:extLst>
              <a:ext uri="{FF2B5EF4-FFF2-40B4-BE49-F238E27FC236}">
                <a16:creationId xmlns:a16="http://schemas.microsoft.com/office/drawing/2014/main" id="{E709F898-0E8C-35FD-7F03-E802434ACC97}"/>
              </a:ext>
            </a:extLst>
          </p:cNvPr>
          <p:cNvSpPr txBox="1"/>
          <p:nvPr/>
        </p:nvSpPr>
        <p:spPr>
          <a:xfrm>
            <a:off x="228600" y="406398"/>
            <a:ext cx="2819400" cy="523220"/>
          </a:xfrm>
          <a:prstGeom prst="rect">
            <a:avLst/>
          </a:prstGeom>
          <a:noFill/>
        </p:spPr>
        <p:txBody>
          <a:bodyPr wrap="square" rtlCol="0">
            <a:spAutoFit/>
          </a:bodyPr>
          <a:lstStyle/>
          <a:p>
            <a:r>
              <a:rPr lang="en-PH" sz="2800" dirty="0">
                <a:solidFill>
                  <a:schemeClr val="bg1"/>
                </a:solidFill>
                <a:latin typeface="Bahnschrift SemiBold SemiConden" panose="020B0502040204020203" pitchFamily="34" charset="0"/>
              </a:rPr>
              <a:t>Technologies Used: </a:t>
            </a:r>
          </a:p>
        </p:txBody>
      </p:sp>
      <p:sp>
        <p:nvSpPr>
          <p:cNvPr id="6" name="TextBox 5">
            <a:extLst>
              <a:ext uri="{FF2B5EF4-FFF2-40B4-BE49-F238E27FC236}">
                <a16:creationId xmlns:a16="http://schemas.microsoft.com/office/drawing/2014/main" id="{1EB41734-6E55-C20B-000F-69F37B3BC21B}"/>
              </a:ext>
            </a:extLst>
          </p:cNvPr>
          <p:cNvSpPr txBox="1"/>
          <p:nvPr/>
        </p:nvSpPr>
        <p:spPr>
          <a:xfrm>
            <a:off x="228600" y="1058333"/>
            <a:ext cx="2023534" cy="1477328"/>
          </a:xfrm>
          <a:prstGeom prst="rect">
            <a:avLst/>
          </a:prstGeom>
          <a:noFill/>
        </p:spPr>
        <p:txBody>
          <a:bodyPr wrap="square" rtlCol="0">
            <a:spAutoFit/>
          </a:bodyPr>
          <a:lstStyle/>
          <a:p>
            <a:r>
              <a:rPr lang="en-PH" dirty="0">
                <a:solidFill>
                  <a:schemeClr val="bg1"/>
                </a:solidFill>
                <a:latin typeface="Bahnschrift SemiBold SemiConden" panose="020B0502040204020203" pitchFamily="34" charset="0"/>
              </a:rPr>
              <a:t>Coding Language:</a:t>
            </a:r>
          </a:p>
          <a:p>
            <a:r>
              <a:rPr lang="en-PH" dirty="0">
                <a:solidFill>
                  <a:schemeClr val="bg1"/>
                </a:solidFill>
                <a:latin typeface="Bahnschrift SemiBold SemiConden" panose="020B0502040204020203" pitchFamily="34" charset="0"/>
              </a:rPr>
              <a:t>Python</a:t>
            </a:r>
          </a:p>
          <a:p>
            <a:endParaRPr lang="en-PH" dirty="0">
              <a:solidFill>
                <a:schemeClr val="bg1"/>
              </a:solidFill>
              <a:latin typeface="Bahnschrift SemiBold SemiConden" panose="020B0502040204020203" pitchFamily="34" charset="0"/>
            </a:endParaRPr>
          </a:p>
          <a:p>
            <a:r>
              <a:rPr lang="en-PH" dirty="0">
                <a:solidFill>
                  <a:schemeClr val="bg1"/>
                </a:solidFill>
                <a:latin typeface="Bahnschrift SemiBold SemiConden" panose="020B0502040204020203" pitchFamily="34" charset="0"/>
              </a:rPr>
              <a:t>Tools:</a:t>
            </a:r>
          </a:p>
          <a:p>
            <a:r>
              <a:rPr lang="en-PH" dirty="0" err="1">
                <a:solidFill>
                  <a:schemeClr val="bg1"/>
                </a:solidFill>
                <a:latin typeface="Bahnschrift SemiBold SemiConden" panose="020B0502040204020203" pitchFamily="34" charset="0"/>
              </a:rPr>
              <a:t>Github</a:t>
            </a:r>
            <a:endParaRPr lang="en-PH"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2401190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anim calcmode="lin" valueType="num">
                                      <p:cBhvr>
                                        <p:cTn id="8" dur="2000" fill="hold"/>
                                        <p:tgtEl>
                                          <p:spTgt spid="3"/>
                                        </p:tgtEl>
                                        <p:attrNameLst>
                                          <p:attrName>ppt_w</p:attrName>
                                        </p:attrNameLst>
                                      </p:cBhvr>
                                      <p:tavLst>
                                        <p:tav tm="0" fmla="#ppt_w*sin(2.5*pi*$)">
                                          <p:val>
                                            <p:fltVal val="0"/>
                                          </p:val>
                                        </p:tav>
                                        <p:tav tm="100000">
                                          <p:val>
                                            <p:fltVal val="1"/>
                                          </p:val>
                                        </p:tav>
                                      </p:tavLst>
                                    </p:anim>
                                    <p:anim calcmode="lin" valueType="num">
                                      <p:cBhvr>
                                        <p:cTn id="9" dur="2000" fill="hold"/>
                                        <p:tgtEl>
                                          <p:spTgt spid="3"/>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2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06895EF-346B-1D10-516D-E2BF1B758845}"/>
              </a:ext>
            </a:extLst>
          </p:cNvPr>
          <p:cNvPicPr>
            <a:picLocks noChangeAspect="1"/>
          </p:cNvPicPr>
          <p:nvPr/>
        </p:nvPicPr>
        <p:blipFill>
          <a:blip r:embed="rId2"/>
          <a:stretch>
            <a:fillRect/>
          </a:stretch>
        </p:blipFill>
        <p:spPr>
          <a:xfrm>
            <a:off x="0" y="0"/>
            <a:ext cx="12192000" cy="852587"/>
          </a:xfrm>
          <a:prstGeom prst="rect">
            <a:avLst/>
          </a:prstGeom>
        </p:spPr>
      </p:pic>
      <p:sp>
        <p:nvSpPr>
          <p:cNvPr id="4" name="TextBox 3">
            <a:extLst>
              <a:ext uri="{FF2B5EF4-FFF2-40B4-BE49-F238E27FC236}">
                <a16:creationId xmlns:a16="http://schemas.microsoft.com/office/drawing/2014/main" id="{E05F71B9-3A30-57BB-7EF5-49DC357D5B02}"/>
              </a:ext>
            </a:extLst>
          </p:cNvPr>
          <p:cNvSpPr txBox="1"/>
          <p:nvPr/>
        </p:nvSpPr>
        <p:spPr>
          <a:xfrm>
            <a:off x="245533" y="195461"/>
            <a:ext cx="3107266" cy="461665"/>
          </a:xfrm>
          <a:prstGeom prst="rect">
            <a:avLst/>
          </a:prstGeom>
          <a:noFill/>
        </p:spPr>
        <p:txBody>
          <a:bodyPr wrap="square" rtlCol="0">
            <a:spAutoFit/>
          </a:bodyPr>
          <a:lstStyle/>
          <a:p>
            <a:r>
              <a:rPr lang="en-PH" sz="2400" dirty="0">
                <a:solidFill>
                  <a:schemeClr val="bg1"/>
                </a:solidFill>
                <a:latin typeface="Bahnschrift SemiBold SemiConden" panose="020B0502040204020203" pitchFamily="34" charset="0"/>
              </a:rPr>
              <a:t>Project Draft Overview: </a:t>
            </a:r>
          </a:p>
        </p:txBody>
      </p:sp>
      <p:sp>
        <p:nvSpPr>
          <p:cNvPr id="5" name="Rectangle 4">
            <a:extLst>
              <a:ext uri="{FF2B5EF4-FFF2-40B4-BE49-F238E27FC236}">
                <a16:creationId xmlns:a16="http://schemas.microsoft.com/office/drawing/2014/main" id="{C0270F38-63A1-55EF-B88C-E7587B836D2E}"/>
              </a:ext>
            </a:extLst>
          </p:cNvPr>
          <p:cNvSpPr/>
          <p:nvPr/>
        </p:nvSpPr>
        <p:spPr>
          <a:xfrm>
            <a:off x="0" y="852587"/>
            <a:ext cx="12192000" cy="722213"/>
          </a:xfrm>
          <a:prstGeom prst="rect">
            <a:avLst/>
          </a:prstGeom>
          <a:solidFill>
            <a:schemeClr val="accent4">
              <a:lumMod val="60000"/>
              <a:lumOff val="4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TextBox 5">
            <a:extLst>
              <a:ext uri="{FF2B5EF4-FFF2-40B4-BE49-F238E27FC236}">
                <a16:creationId xmlns:a16="http://schemas.microsoft.com/office/drawing/2014/main" id="{9EC6DCD1-CBB9-38B8-A7CE-167E96175B0C}"/>
              </a:ext>
            </a:extLst>
          </p:cNvPr>
          <p:cNvSpPr txBox="1"/>
          <p:nvPr/>
        </p:nvSpPr>
        <p:spPr>
          <a:xfrm>
            <a:off x="245533" y="1013638"/>
            <a:ext cx="4055534" cy="400110"/>
          </a:xfrm>
          <a:prstGeom prst="rect">
            <a:avLst/>
          </a:prstGeom>
          <a:noFill/>
        </p:spPr>
        <p:txBody>
          <a:bodyPr wrap="square" rtlCol="0">
            <a:spAutoFit/>
          </a:bodyPr>
          <a:lstStyle/>
          <a:p>
            <a:r>
              <a:rPr lang="en-PH" sz="2000" dirty="0">
                <a:latin typeface="Bahnschrift SemiBold SemiConden" panose="020B0502040204020203" pitchFamily="34" charset="0"/>
              </a:rPr>
              <a:t>Title: Pitaka+: A Financial Tracker App</a:t>
            </a:r>
          </a:p>
        </p:txBody>
      </p:sp>
      <p:sp>
        <p:nvSpPr>
          <p:cNvPr id="7" name="Rectangle 6">
            <a:extLst>
              <a:ext uri="{FF2B5EF4-FFF2-40B4-BE49-F238E27FC236}">
                <a16:creationId xmlns:a16="http://schemas.microsoft.com/office/drawing/2014/main" id="{B263AFA8-F318-A097-AEA3-6ABAA063CAC1}"/>
              </a:ext>
            </a:extLst>
          </p:cNvPr>
          <p:cNvSpPr/>
          <p:nvPr/>
        </p:nvSpPr>
        <p:spPr>
          <a:xfrm>
            <a:off x="0" y="1574800"/>
            <a:ext cx="12192000" cy="5283200"/>
          </a:xfrm>
          <a:prstGeom prst="rect">
            <a:avLst/>
          </a:prstGeom>
          <a:solidFill>
            <a:schemeClr val="accent4">
              <a:lumMod val="60000"/>
              <a:lumOff val="4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chemeClr val="accent4">
                  <a:lumMod val="60000"/>
                  <a:lumOff val="40000"/>
                </a:schemeClr>
              </a:solidFill>
            </a:endParaRPr>
          </a:p>
        </p:txBody>
      </p:sp>
      <p:sp>
        <p:nvSpPr>
          <p:cNvPr id="8" name="TextBox 7">
            <a:extLst>
              <a:ext uri="{FF2B5EF4-FFF2-40B4-BE49-F238E27FC236}">
                <a16:creationId xmlns:a16="http://schemas.microsoft.com/office/drawing/2014/main" id="{96BE0394-A1BB-3EF8-18F8-BB0E1695C263}"/>
              </a:ext>
            </a:extLst>
          </p:cNvPr>
          <p:cNvSpPr txBox="1"/>
          <p:nvPr/>
        </p:nvSpPr>
        <p:spPr>
          <a:xfrm>
            <a:off x="245533" y="1723410"/>
            <a:ext cx="10566400" cy="4985980"/>
          </a:xfrm>
          <a:prstGeom prst="rect">
            <a:avLst/>
          </a:prstGeom>
          <a:noFill/>
        </p:spPr>
        <p:txBody>
          <a:bodyPr wrap="square" rtlCol="0">
            <a:spAutoFit/>
          </a:bodyPr>
          <a:lstStyle/>
          <a:p>
            <a:r>
              <a:rPr lang="en-PH" sz="2000" b="1" dirty="0">
                <a:latin typeface="Bahnschrift SemiBold SemiConden" panose="020B0502040204020203" pitchFamily="34" charset="0"/>
              </a:rPr>
              <a:t>Problem Statement: </a:t>
            </a:r>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People sometimes find it hard to manually and accurately track and manage their finances, leading to poor financial decisions such as overbudgeting. A finance tracker and manager is required to record transactions, monitor your money and to make better and more responsible financial decisions.</a:t>
            </a:r>
          </a:p>
          <a:p>
            <a:pPr lvl="0"/>
            <a:endParaRPr lang="en-PH" sz="2000" dirty="0">
              <a:latin typeface="Bahnschrift SemiBold SemiConden" panose="020B0502040204020203" pitchFamily="34" charset="0"/>
            </a:endParaRPr>
          </a:p>
          <a:p>
            <a:r>
              <a:rPr lang="en-PH" sz="2000" dirty="0">
                <a:latin typeface="Bahnschrift SemiBold SemiConden" panose="020B0502040204020203" pitchFamily="34" charset="0"/>
              </a:rPr>
              <a:t>Circumstances presented by the problem statement: </a:t>
            </a:r>
          </a:p>
          <a:p>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a. Difficulty in keeping an accurate record of your financial activities.</a:t>
            </a:r>
          </a:p>
          <a:p>
            <a:pPr lvl="0"/>
            <a:r>
              <a:rPr lang="en-PH" sz="2000" dirty="0">
                <a:latin typeface="Bahnschrift SemiBold SemiConden" panose="020B0502040204020203" pitchFamily="34" charset="0"/>
              </a:rPr>
              <a:t>-Users may forget or misclassify any transactions they make, this can lead to inaccurate finance and budget calculations.</a:t>
            </a:r>
            <a:br>
              <a:rPr lang="en-PH" sz="2000" dirty="0">
                <a:latin typeface="Bahnschrift SemiBold SemiConden" panose="020B0502040204020203" pitchFamily="34" charset="0"/>
              </a:rPr>
            </a:br>
            <a:endParaRPr lang="en-PH" sz="2000" dirty="0">
              <a:latin typeface="Bahnschrift SemiBold SemiConden" panose="020B0502040204020203" pitchFamily="34" charset="0"/>
            </a:endParaRPr>
          </a:p>
          <a:p>
            <a:pPr lvl="0"/>
            <a:r>
              <a:rPr lang="en-PH" sz="2000" dirty="0" err="1">
                <a:latin typeface="Bahnschrift SemiBold SemiConden" panose="020B0502040204020203" pitchFamily="34" charset="0"/>
              </a:rPr>
              <a:t>b.Difficulties</a:t>
            </a:r>
            <a:r>
              <a:rPr lang="en-PH" sz="2000" dirty="0">
                <a:latin typeface="Bahnschrift SemiBold SemiConden" panose="020B0502040204020203" pitchFamily="34" charset="0"/>
              </a:rPr>
              <a:t> in making wise and proper financial decisions due to the lack of accurate and precise tracking.</a:t>
            </a:r>
          </a:p>
          <a:p>
            <a:pPr lvl="0"/>
            <a:r>
              <a:rPr lang="en-PH" sz="2000" dirty="0">
                <a:latin typeface="Bahnschrift SemiBold SemiConden" panose="020B0502040204020203" pitchFamily="34" charset="0"/>
              </a:rPr>
              <a:t>-Without proper tracking of financial actions such as transactions as well as their financial trends, users may struggle to save, budget or set saving goals.</a:t>
            </a:r>
          </a:p>
          <a:p>
            <a:endParaRPr lang="en-PH" dirty="0"/>
          </a:p>
        </p:txBody>
      </p:sp>
      <p:sp>
        <p:nvSpPr>
          <p:cNvPr id="9" name="Rectangle 8">
            <a:extLst>
              <a:ext uri="{FF2B5EF4-FFF2-40B4-BE49-F238E27FC236}">
                <a16:creationId xmlns:a16="http://schemas.microsoft.com/office/drawing/2014/main" id="{AC424251-BE59-A439-795C-F8766AFE1906}"/>
              </a:ext>
            </a:extLst>
          </p:cNvPr>
          <p:cNvSpPr/>
          <p:nvPr/>
        </p:nvSpPr>
        <p:spPr>
          <a:xfrm>
            <a:off x="0" y="852587"/>
            <a:ext cx="12192000" cy="6005413"/>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TextBox 9">
            <a:extLst>
              <a:ext uri="{FF2B5EF4-FFF2-40B4-BE49-F238E27FC236}">
                <a16:creationId xmlns:a16="http://schemas.microsoft.com/office/drawing/2014/main" id="{DDC14584-B538-4D51-1AB3-D314D9082912}"/>
              </a:ext>
            </a:extLst>
          </p:cNvPr>
          <p:cNvSpPr txBox="1"/>
          <p:nvPr/>
        </p:nvSpPr>
        <p:spPr>
          <a:xfrm>
            <a:off x="245533" y="1168400"/>
            <a:ext cx="6764867" cy="4062651"/>
          </a:xfrm>
          <a:prstGeom prst="rect">
            <a:avLst/>
          </a:prstGeom>
          <a:noFill/>
        </p:spPr>
        <p:txBody>
          <a:bodyPr wrap="square" rtlCol="0">
            <a:spAutoFit/>
          </a:bodyPr>
          <a:lstStyle/>
          <a:p>
            <a:r>
              <a:rPr lang="en-PH" sz="2000" b="1" dirty="0">
                <a:latin typeface="Bahnschrift SemiBold SemiConden" panose="020B0502040204020203" pitchFamily="34" charset="0"/>
              </a:rPr>
              <a:t>Project Objectives: </a:t>
            </a:r>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To develop a financial tracker/manager that can accurately and precisely record and categorize incomes and expenses in the Python coding language.</a:t>
            </a:r>
          </a:p>
          <a:p>
            <a:pPr lvl="0"/>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b. To provide real-time monitoring of said data to help users to reflect and build on their previous financial decisions and activities.</a:t>
            </a:r>
          </a:p>
          <a:p>
            <a:pPr lvl="0"/>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c. To hopefully benefit the user’s financial state by also providing other features that focus on other areas of finance such as budgeting</a:t>
            </a:r>
          </a:p>
          <a:p>
            <a:endParaRPr lang="en-PH" dirty="0"/>
          </a:p>
        </p:txBody>
      </p:sp>
    </p:spTree>
    <p:extLst>
      <p:ext uri="{BB962C8B-B14F-4D97-AF65-F5344CB8AC3E}">
        <p14:creationId xmlns:p14="http://schemas.microsoft.com/office/powerpoint/2010/main" val="3624883496"/>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1+#ppt_w/2"/>
                                          </p:val>
                                        </p:tav>
                                        <p:tav tm="100000">
                                          <p:val>
                                            <p:strVal val="#ppt_x"/>
                                          </p:val>
                                        </p:tav>
                                      </p:tavLst>
                                    </p:anim>
                                    <p:anim calcmode="lin" valueType="num">
                                      <p:cBhvr additive="base">
                                        <p:cTn id="21"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6"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down)">
                                      <p:cBhvr>
                                        <p:cTn id="26" dur="580">
                                          <p:stCondLst>
                                            <p:cond delay="0"/>
                                          </p:stCondLst>
                                        </p:cTn>
                                        <p:tgtEl>
                                          <p:spTgt spid="8"/>
                                        </p:tgtEl>
                                      </p:cBhvr>
                                    </p:animEffect>
                                    <p:anim calcmode="lin" valueType="num">
                                      <p:cBhvr>
                                        <p:cTn id="27"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32" dur="26">
                                          <p:stCondLst>
                                            <p:cond delay="650"/>
                                          </p:stCondLst>
                                        </p:cTn>
                                        <p:tgtEl>
                                          <p:spTgt spid="8"/>
                                        </p:tgtEl>
                                      </p:cBhvr>
                                      <p:to x="100000" y="60000"/>
                                    </p:animScale>
                                    <p:animScale>
                                      <p:cBhvr>
                                        <p:cTn id="33" dur="166" decel="50000">
                                          <p:stCondLst>
                                            <p:cond delay="676"/>
                                          </p:stCondLst>
                                        </p:cTn>
                                        <p:tgtEl>
                                          <p:spTgt spid="8"/>
                                        </p:tgtEl>
                                      </p:cBhvr>
                                      <p:to x="100000" y="100000"/>
                                    </p:animScale>
                                    <p:animScale>
                                      <p:cBhvr>
                                        <p:cTn id="34" dur="26">
                                          <p:stCondLst>
                                            <p:cond delay="1312"/>
                                          </p:stCondLst>
                                        </p:cTn>
                                        <p:tgtEl>
                                          <p:spTgt spid="8"/>
                                        </p:tgtEl>
                                      </p:cBhvr>
                                      <p:to x="100000" y="80000"/>
                                    </p:animScale>
                                    <p:animScale>
                                      <p:cBhvr>
                                        <p:cTn id="35" dur="166" decel="50000">
                                          <p:stCondLst>
                                            <p:cond delay="1338"/>
                                          </p:stCondLst>
                                        </p:cTn>
                                        <p:tgtEl>
                                          <p:spTgt spid="8"/>
                                        </p:tgtEl>
                                      </p:cBhvr>
                                      <p:to x="100000" y="100000"/>
                                    </p:animScale>
                                    <p:animScale>
                                      <p:cBhvr>
                                        <p:cTn id="36" dur="26">
                                          <p:stCondLst>
                                            <p:cond delay="1642"/>
                                          </p:stCondLst>
                                        </p:cTn>
                                        <p:tgtEl>
                                          <p:spTgt spid="8"/>
                                        </p:tgtEl>
                                      </p:cBhvr>
                                      <p:to x="100000" y="90000"/>
                                    </p:animScale>
                                    <p:animScale>
                                      <p:cBhvr>
                                        <p:cTn id="37" dur="166" decel="50000">
                                          <p:stCondLst>
                                            <p:cond delay="1668"/>
                                          </p:stCondLst>
                                        </p:cTn>
                                        <p:tgtEl>
                                          <p:spTgt spid="8"/>
                                        </p:tgtEl>
                                      </p:cBhvr>
                                      <p:to x="100000" y="100000"/>
                                    </p:animScale>
                                    <p:animScale>
                                      <p:cBhvr>
                                        <p:cTn id="38" dur="26">
                                          <p:stCondLst>
                                            <p:cond delay="1808"/>
                                          </p:stCondLst>
                                        </p:cTn>
                                        <p:tgtEl>
                                          <p:spTgt spid="8"/>
                                        </p:tgtEl>
                                      </p:cBhvr>
                                      <p:to x="100000" y="95000"/>
                                    </p:animScale>
                                    <p:animScale>
                                      <p:cBhvr>
                                        <p:cTn id="39" dur="166" decel="50000">
                                          <p:stCondLst>
                                            <p:cond delay="1834"/>
                                          </p:stCondLst>
                                        </p:cTn>
                                        <p:tgtEl>
                                          <p:spTgt spid="8"/>
                                        </p:tgtEl>
                                      </p:cBhvr>
                                      <p:to x="100000" y="100000"/>
                                    </p:animScale>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1000"/>
                                        <p:tgtEl>
                                          <p:spTgt spid="9"/>
                                        </p:tgtEl>
                                      </p:cBhvr>
                                    </p:animEffect>
                                    <p:anim calcmode="lin" valueType="num">
                                      <p:cBhvr>
                                        <p:cTn id="45" dur="1000" fill="hold"/>
                                        <p:tgtEl>
                                          <p:spTgt spid="9"/>
                                        </p:tgtEl>
                                        <p:attrNameLst>
                                          <p:attrName>ppt_x</p:attrName>
                                        </p:attrNameLst>
                                      </p:cBhvr>
                                      <p:tavLst>
                                        <p:tav tm="0">
                                          <p:val>
                                            <p:strVal val="#ppt_x"/>
                                          </p:val>
                                        </p:tav>
                                        <p:tav tm="100000">
                                          <p:val>
                                            <p:strVal val="#ppt_x"/>
                                          </p:val>
                                        </p:tav>
                                      </p:tavLst>
                                    </p:anim>
                                    <p:anim calcmode="lin" valueType="num">
                                      <p:cBhvr>
                                        <p:cTn id="4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6" presetClass="entr" presetSubtype="16" fill="hold" grpId="0" nodeType="click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circle(in)">
                                      <p:cBhvr>
                                        <p:cTn id="51"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p:bldP spid="9" grpId="0" animBg="1"/>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35A026-33E5-6E78-00CD-6DED8FD3A1D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AC3B7C6-12B2-B297-73C3-E1CA21B1D0C1}"/>
              </a:ext>
            </a:extLst>
          </p:cNvPr>
          <p:cNvSpPr/>
          <p:nvPr/>
        </p:nvSpPr>
        <p:spPr>
          <a:xfrm>
            <a:off x="0" y="-54180"/>
            <a:ext cx="12192000" cy="691218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PH">
              <a:solidFill>
                <a:schemeClr val="bg1"/>
              </a:solidFill>
            </a:endParaRPr>
          </a:p>
        </p:txBody>
      </p:sp>
      <p:sp>
        <p:nvSpPr>
          <p:cNvPr id="5" name="TextBox 4">
            <a:extLst>
              <a:ext uri="{FF2B5EF4-FFF2-40B4-BE49-F238E27FC236}">
                <a16:creationId xmlns:a16="http://schemas.microsoft.com/office/drawing/2014/main" id="{D54D8C4C-2027-FD0D-1DAB-F14699510C55}"/>
              </a:ext>
            </a:extLst>
          </p:cNvPr>
          <p:cNvSpPr txBox="1"/>
          <p:nvPr/>
        </p:nvSpPr>
        <p:spPr>
          <a:xfrm>
            <a:off x="143932" y="110067"/>
            <a:ext cx="2607735" cy="461665"/>
          </a:xfrm>
          <a:prstGeom prst="rect">
            <a:avLst/>
          </a:prstGeom>
          <a:noFill/>
        </p:spPr>
        <p:txBody>
          <a:bodyPr wrap="square" rtlCol="0">
            <a:spAutoFit/>
          </a:bodyPr>
          <a:lstStyle/>
          <a:p>
            <a:r>
              <a:rPr lang="en-PH" sz="2400" dirty="0">
                <a:solidFill>
                  <a:schemeClr val="bg1"/>
                </a:solidFill>
                <a:latin typeface="Bahnschrift SemiBold SemiConden" panose="020B0502040204020203" pitchFamily="34" charset="0"/>
                <a:cs typeface="Times New Roman" panose="02020603050405020304" pitchFamily="18" charset="0"/>
              </a:rPr>
              <a:t>Project Introduction:</a:t>
            </a:r>
          </a:p>
        </p:txBody>
      </p:sp>
      <p:sp>
        <p:nvSpPr>
          <p:cNvPr id="8" name="Rectangle 7">
            <a:extLst>
              <a:ext uri="{FF2B5EF4-FFF2-40B4-BE49-F238E27FC236}">
                <a16:creationId xmlns:a16="http://schemas.microsoft.com/office/drawing/2014/main" id="{8D72594C-0021-DFAF-9227-9582EAF205D5}"/>
              </a:ext>
            </a:extLst>
          </p:cNvPr>
          <p:cNvSpPr/>
          <p:nvPr/>
        </p:nvSpPr>
        <p:spPr>
          <a:xfrm>
            <a:off x="0" y="787400"/>
            <a:ext cx="12192000" cy="607060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TextBox 8">
            <a:extLst>
              <a:ext uri="{FF2B5EF4-FFF2-40B4-BE49-F238E27FC236}">
                <a16:creationId xmlns:a16="http://schemas.microsoft.com/office/drawing/2014/main" id="{F958CB7C-C0D2-E559-185F-180C401B53DC}"/>
              </a:ext>
            </a:extLst>
          </p:cNvPr>
          <p:cNvSpPr txBox="1"/>
          <p:nvPr/>
        </p:nvSpPr>
        <p:spPr>
          <a:xfrm>
            <a:off x="143932" y="1032933"/>
            <a:ext cx="2133601" cy="400110"/>
          </a:xfrm>
          <a:prstGeom prst="rect">
            <a:avLst/>
          </a:prstGeom>
          <a:noFill/>
        </p:spPr>
        <p:txBody>
          <a:bodyPr wrap="square" rtlCol="0">
            <a:spAutoFit/>
          </a:bodyPr>
          <a:lstStyle/>
          <a:p>
            <a:r>
              <a:rPr lang="en-PH" sz="2000" dirty="0">
                <a:solidFill>
                  <a:schemeClr val="bg1"/>
                </a:solidFill>
                <a:latin typeface="Bahnschrift SemiBold SemiConden" panose="020B0502040204020203" pitchFamily="34" charset="0"/>
              </a:rPr>
              <a:t>Project Description: </a:t>
            </a:r>
          </a:p>
        </p:txBody>
      </p:sp>
      <p:sp>
        <p:nvSpPr>
          <p:cNvPr id="10" name="TextBox 9">
            <a:extLst>
              <a:ext uri="{FF2B5EF4-FFF2-40B4-BE49-F238E27FC236}">
                <a16:creationId xmlns:a16="http://schemas.microsoft.com/office/drawing/2014/main" id="{12B4F1EE-BA53-9702-F54C-2A06A9F76D4C}"/>
              </a:ext>
            </a:extLst>
          </p:cNvPr>
          <p:cNvSpPr txBox="1"/>
          <p:nvPr/>
        </p:nvSpPr>
        <p:spPr>
          <a:xfrm>
            <a:off x="143932" y="1468558"/>
            <a:ext cx="11717868" cy="584775"/>
          </a:xfrm>
          <a:prstGeom prst="rect">
            <a:avLst/>
          </a:prstGeom>
          <a:noFill/>
        </p:spPr>
        <p:txBody>
          <a:bodyPr wrap="square" rtlCol="0">
            <a:spAutoFit/>
          </a:bodyPr>
          <a:lstStyle/>
          <a:p>
            <a:pPr algn="just"/>
            <a:r>
              <a:rPr lang="en-US" sz="1600" dirty="0">
                <a:solidFill>
                  <a:schemeClr val="bg1"/>
                </a:solidFill>
                <a:latin typeface="Bahnschrift SemiBold SemiConden" panose="020B0502040204020203" pitchFamily="34" charset="0"/>
              </a:rPr>
              <a:t>This is a simple Python project that helps you to accurately and precisely track your finances, such as your current balance as well as your transactions, among other things.</a:t>
            </a:r>
            <a:endParaRPr lang="en-PH" sz="1600" dirty="0">
              <a:solidFill>
                <a:schemeClr val="bg1"/>
              </a:solidFill>
              <a:latin typeface="Bahnschrift SemiBold SemiConden" panose="020B0502040204020203" pitchFamily="34" charset="0"/>
            </a:endParaRPr>
          </a:p>
        </p:txBody>
      </p:sp>
      <p:sp>
        <p:nvSpPr>
          <p:cNvPr id="11" name="TextBox 10">
            <a:extLst>
              <a:ext uri="{FF2B5EF4-FFF2-40B4-BE49-F238E27FC236}">
                <a16:creationId xmlns:a16="http://schemas.microsoft.com/office/drawing/2014/main" id="{EEC013D6-7A8C-0DD9-2ADE-0DF5CE82DABA}"/>
              </a:ext>
            </a:extLst>
          </p:cNvPr>
          <p:cNvSpPr txBox="1"/>
          <p:nvPr/>
        </p:nvSpPr>
        <p:spPr>
          <a:xfrm>
            <a:off x="143932" y="2193857"/>
            <a:ext cx="2099734" cy="400110"/>
          </a:xfrm>
          <a:prstGeom prst="rect">
            <a:avLst/>
          </a:prstGeom>
          <a:noFill/>
        </p:spPr>
        <p:txBody>
          <a:bodyPr wrap="square" rtlCol="0">
            <a:spAutoFit/>
          </a:bodyPr>
          <a:lstStyle/>
          <a:p>
            <a:r>
              <a:rPr lang="en-PH" sz="2000" dirty="0">
                <a:solidFill>
                  <a:schemeClr val="bg1"/>
                </a:solidFill>
                <a:latin typeface="Bahnschrift SemiBold SemiConden" panose="020B0502040204020203" pitchFamily="34" charset="0"/>
              </a:rPr>
              <a:t>Project’s Objective:</a:t>
            </a:r>
          </a:p>
        </p:txBody>
      </p:sp>
      <p:sp>
        <p:nvSpPr>
          <p:cNvPr id="12" name="TextBox 11">
            <a:extLst>
              <a:ext uri="{FF2B5EF4-FFF2-40B4-BE49-F238E27FC236}">
                <a16:creationId xmlns:a16="http://schemas.microsoft.com/office/drawing/2014/main" id="{84D66F0D-B6D0-B703-EA25-1986F1B15448}"/>
              </a:ext>
            </a:extLst>
          </p:cNvPr>
          <p:cNvSpPr txBox="1"/>
          <p:nvPr/>
        </p:nvSpPr>
        <p:spPr>
          <a:xfrm>
            <a:off x="143932" y="2593967"/>
            <a:ext cx="9008533" cy="1815882"/>
          </a:xfrm>
          <a:prstGeom prst="rect">
            <a:avLst/>
          </a:prstGeom>
          <a:noFill/>
        </p:spPr>
        <p:txBody>
          <a:bodyPr wrap="square" rtlCol="0">
            <a:spAutoFit/>
          </a:bodyPr>
          <a:lstStyle/>
          <a:p>
            <a:pPr lvl="0"/>
            <a:r>
              <a:rPr lang="en-PH" sz="1400" dirty="0">
                <a:solidFill>
                  <a:schemeClr val="bg1"/>
                </a:solidFill>
                <a:latin typeface="Bahnschrift SemiBold SemiConden" panose="020B0502040204020203" pitchFamily="34" charset="0"/>
              </a:rPr>
              <a:t>a. To develop a financial tracker/manager that can accurately and precisely record and categorize incomes and expenses in the Python coding language.</a:t>
            </a:r>
          </a:p>
          <a:p>
            <a:pPr marL="342900" lvl="0" indent="-342900">
              <a:buAutoNum type="alphaLcPeriod"/>
            </a:pPr>
            <a:endParaRPr lang="en-PH" sz="1400" dirty="0">
              <a:solidFill>
                <a:schemeClr val="bg1"/>
              </a:solidFill>
              <a:latin typeface="Bahnschrift SemiBold SemiConden" panose="020B0502040204020203" pitchFamily="34" charset="0"/>
            </a:endParaRPr>
          </a:p>
          <a:p>
            <a:pPr lvl="0"/>
            <a:r>
              <a:rPr lang="en-PH" sz="1400" dirty="0">
                <a:solidFill>
                  <a:schemeClr val="bg1"/>
                </a:solidFill>
                <a:latin typeface="Bahnschrift SemiBold SemiConden" panose="020B0502040204020203" pitchFamily="34" charset="0"/>
              </a:rPr>
              <a:t>b. To provide real-time monitoring of said data to help users to reflect and build on their previous financial decisions and activities.</a:t>
            </a:r>
          </a:p>
          <a:p>
            <a:pPr lvl="0"/>
            <a:endParaRPr lang="en-PH" sz="1400" dirty="0">
              <a:solidFill>
                <a:schemeClr val="bg1"/>
              </a:solidFill>
              <a:latin typeface="Bahnschrift SemiBold SemiConden" panose="020B0502040204020203" pitchFamily="34" charset="0"/>
            </a:endParaRPr>
          </a:p>
          <a:p>
            <a:pPr lvl="0"/>
            <a:r>
              <a:rPr lang="en-PH" sz="1400" dirty="0">
                <a:solidFill>
                  <a:schemeClr val="bg1"/>
                </a:solidFill>
                <a:latin typeface="Bahnschrift SemiBold SemiConden" panose="020B0502040204020203" pitchFamily="34" charset="0"/>
              </a:rPr>
              <a:t>c. To hopefully benefit the user’s financial state by also providing other features that focus on other areas of finance such as budgeting</a:t>
            </a:r>
          </a:p>
        </p:txBody>
      </p:sp>
      <p:sp>
        <p:nvSpPr>
          <p:cNvPr id="13" name="TextBox 12">
            <a:extLst>
              <a:ext uri="{FF2B5EF4-FFF2-40B4-BE49-F238E27FC236}">
                <a16:creationId xmlns:a16="http://schemas.microsoft.com/office/drawing/2014/main" id="{4CE09E6D-20D1-8D7C-5487-4F6CC518E44C}"/>
              </a:ext>
            </a:extLst>
          </p:cNvPr>
          <p:cNvSpPr txBox="1"/>
          <p:nvPr/>
        </p:nvSpPr>
        <p:spPr>
          <a:xfrm>
            <a:off x="143932" y="4588933"/>
            <a:ext cx="1498601" cy="400110"/>
          </a:xfrm>
          <a:prstGeom prst="rect">
            <a:avLst/>
          </a:prstGeom>
          <a:noFill/>
        </p:spPr>
        <p:txBody>
          <a:bodyPr wrap="square" rtlCol="0">
            <a:spAutoFit/>
          </a:bodyPr>
          <a:lstStyle/>
          <a:p>
            <a:r>
              <a:rPr lang="en-PH" sz="2000" dirty="0">
                <a:solidFill>
                  <a:schemeClr val="bg1"/>
                </a:solidFill>
                <a:latin typeface="Bahnschrift SemiBold SemiConden" panose="020B0502040204020203" pitchFamily="34" charset="0"/>
              </a:rPr>
              <a:t>Target Users: </a:t>
            </a:r>
          </a:p>
        </p:txBody>
      </p:sp>
      <p:sp>
        <p:nvSpPr>
          <p:cNvPr id="14" name="TextBox 13">
            <a:extLst>
              <a:ext uri="{FF2B5EF4-FFF2-40B4-BE49-F238E27FC236}">
                <a16:creationId xmlns:a16="http://schemas.microsoft.com/office/drawing/2014/main" id="{2F33BF4F-0DC7-B06B-CE80-CFD629C9484F}"/>
              </a:ext>
            </a:extLst>
          </p:cNvPr>
          <p:cNvSpPr txBox="1"/>
          <p:nvPr/>
        </p:nvSpPr>
        <p:spPr>
          <a:xfrm>
            <a:off x="143932" y="4989043"/>
            <a:ext cx="10447868" cy="338554"/>
          </a:xfrm>
          <a:prstGeom prst="rect">
            <a:avLst/>
          </a:prstGeom>
          <a:noFill/>
        </p:spPr>
        <p:txBody>
          <a:bodyPr wrap="square" rtlCol="0">
            <a:spAutoFit/>
          </a:bodyPr>
          <a:lstStyle/>
          <a:p>
            <a:r>
              <a:rPr lang="en-PH" sz="1600">
                <a:solidFill>
                  <a:schemeClr val="bg1"/>
                </a:solidFill>
                <a:latin typeface="Bahnschrift SemiBold SemiConden" panose="020B0502040204020203" pitchFamily="34" charset="0"/>
              </a:rPr>
              <a:t>The users targeted by this application are those in either financial distress or in need of precise and accurate financial tracking.</a:t>
            </a:r>
            <a:endParaRPr lang="en-PH" sz="1600" dirty="0">
              <a:solidFill>
                <a:schemeClr val="bg1"/>
              </a:solidFill>
              <a:latin typeface="Bahnschrift SemiBold SemiConden" panose="020B0502040204020203" pitchFamily="34" charset="0"/>
            </a:endParaRPr>
          </a:p>
        </p:txBody>
      </p:sp>
      <p:sp>
        <p:nvSpPr>
          <p:cNvPr id="7" name="Rectangle 6">
            <a:extLst>
              <a:ext uri="{FF2B5EF4-FFF2-40B4-BE49-F238E27FC236}">
                <a16:creationId xmlns:a16="http://schemas.microsoft.com/office/drawing/2014/main" id="{510C0F42-5F01-C81B-F313-719E186184BB}"/>
              </a:ext>
            </a:extLst>
          </p:cNvPr>
          <p:cNvSpPr/>
          <p:nvPr/>
        </p:nvSpPr>
        <p:spPr>
          <a:xfrm>
            <a:off x="0" y="-54180"/>
            <a:ext cx="12192000" cy="84158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5" name="TextBox 14">
            <a:extLst>
              <a:ext uri="{FF2B5EF4-FFF2-40B4-BE49-F238E27FC236}">
                <a16:creationId xmlns:a16="http://schemas.microsoft.com/office/drawing/2014/main" id="{66603130-7AEE-875B-511D-447DFE6F5AC1}"/>
              </a:ext>
            </a:extLst>
          </p:cNvPr>
          <p:cNvSpPr txBox="1"/>
          <p:nvPr/>
        </p:nvSpPr>
        <p:spPr>
          <a:xfrm>
            <a:off x="143930" y="106242"/>
            <a:ext cx="5647269" cy="461665"/>
          </a:xfrm>
          <a:prstGeom prst="rect">
            <a:avLst/>
          </a:prstGeom>
          <a:noFill/>
        </p:spPr>
        <p:txBody>
          <a:bodyPr wrap="square" rtlCol="0">
            <a:spAutoFit/>
          </a:bodyPr>
          <a:lstStyle/>
          <a:p>
            <a:r>
              <a:rPr lang="en-PH" sz="2400" dirty="0">
                <a:solidFill>
                  <a:schemeClr val="bg1"/>
                </a:solidFill>
                <a:latin typeface="Bahnschrift SemiBold SemiConden" panose="020B0502040204020203" pitchFamily="34" charset="0"/>
              </a:rPr>
              <a:t>Project Draft Overview(Planned Features):</a:t>
            </a:r>
          </a:p>
        </p:txBody>
      </p:sp>
      <p:sp>
        <p:nvSpPr>
          <p:cNvPr id="16" name="Rectangle 15">
            <a:extLst>
              <a:ext uri="{FF2B5EF4-FFF2-40B4-BE49-F238E27FC236}">
                <a16:creationId xmlns:a16="http://schemas.microsoft.com/office/drawing/2014/main" id="{2C7C458A-CDAE-D20B-85D9-D6794678E678}"/>
              </a:ext>
            </a:extLst>
          </p:cNvPr>
          <p:cNvSpPr/>
          <p:nvPr/>
        </p:nvSpPr>
        <p:spPr>
          <a:xfrm>
            <a:off x="0" y="798354"/>
            <a:ext cx="12192000" cy="16165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7" name="TextBox 16">
            <a:extLst>
              <a:ext uri="{FF2B5EF4-FFF2-40B4-BE49-F238E27FC236}">
                <a16:creationId xmlns:a16="http://schemas.microsoft.com/office/drawing/2014/main" id="{35826A33-29D2-C79B-B783-BF83EB04AFED}"/>
              </a:ext>
            </a:extLst>
          </p:cNvPr>
          <p:cNvSpPr txBox="1"/>
          <p:nvPr/>
        </p:nvSpPr>
        <p:spPr>
          <a:xfrm>
            <a:off x="143932" y="883782"/>
            <a:ext cx="9499600" cy="1754326"/>
          </a:xfrm>
          <a:prstGeom prst="rect">
            <a:avLst/>
          </a:prstGeom>
          <a:noFill/>
        </p:spPr>
        <p:txBody>
          <a:bodyPr wrap="square" rtlCol="0">
            <a:spAutoFit/>
          </a:bodyPr>
          <a:lstStyle/>
          <a:p>
            <a:pPr lvl="0"/>
            <a:r>
              <a:rPr lang="en-PH" b="1" dirty="0">
                <a:latin typeface="Bahnschrift SemiBold SemiConden" panose="020B0502040204020203" pitchFamily="34" charset="0"/>
              </a:rPr>
              <a:t>1. Checks and Balances</a:t>
            </a:r>
            <a:endParaRPr lang="en-PH" dirty="0">
              <a:latin typeface="Bahnschrift SemiBold SemiConden" panose="020B0502040204020203" pitchFamily="34" charset="0"/>
            </a:endParaRPr>
          </a:p>
          <a:p>
            <a:pPr marL="285750" lvl="0" indent="-285750">
              <a:buFontTx/>
              <a:buChar char="-"/>
            </a:pPr>
            <a:r>
              <a:rPr lang="en-PH" dirty="0">
                <a:latin typeface="Bahnschrift SemiBold SemiConden" panose="020B0502040204020203" pitchFamily="34" charset="0"/>
              </a:rPr>
              <a:t>This feature aims to show you your current balance in either your checking or spending account or your savings account.</a:t>
            </a:r>
          </a:p>
          <a:p>
            <a:pPr marL="285750" lvl="0" indent="-285750">
              <a:buFontTx/>
              <a:buChar char="-"/>
            </a:pPr>
            <a:endParaRPr lang="en-PH" dirty="0">
              <a:latin typeface="Bahnschrift SemiBold SemiConden" panose="020B0502040204020203" pitchFamily="34" charset="0"/>
            </a:endParaRPr>
          </a:p>
          <a:p>
            <a:pPr marL="285750" lvl="0" indent="-285750">
              <a:buFontTx/>
              <a:buChar char="-"/>
            </a:pPr>
            <a:r>
              <a:rPr lang="en-PH" dirty="0">
                <a:latin typeface="Bahnschrift SemiBold SemiConden" panose="020B0502040204020203" pitchFamily="34" charset="0"/>
              </a:rPr>
              <a:t>Automatically updates after every transaction done in the other features.</a:t>
            </a:r>
          </a:p>
          <a:p>
            <a:endParaRPr lang="en-PH" dirty="0">
              <a:solidFill>
                <a:schemeClr val="bg1"/>
              </a:solidFill>
            </a:endParaRPr>
          </a:p>
        </p:txBody>
      </p:sp>
      <p:sp>
        <p:nvSpPr>
          <p:cNvPr id="18" name="Rectangle 17">
            <a:extLst>
              <a:ext uri="{FF2B5EF4-FFF2-40B4-BE49-F238E27FC236}">
                <a16:creationId xmlns:a16="http://schemas.microsoft.com/office/drawing/2014/main" id="{010936D2-918B-E65B-D3F5-8AF1FDFBEDB1}"/>
              </a:ext>
            </a:extLst>
          </p:cNvPr>
          <p:cNvSpPr/>
          <p:nvPr/>
        </p:nvSpPr>
        <p:spPr>
          <a:xfrm>
            <a:off x="0" y="2421798"/>
            <a:ext cx="12192000" cy="4436201"/>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9" name="TextBox 18">
            <a:extLst>
              <a:ext uri="{FF2B5EF4-FFF2-40B4-BE49-F238E27FC236}">
                <a16:creationId xmlns:a16="http://schemas.microsoft.com/office/drawing/2014/main" id="{9F5AA60C-352B-AAC0-156F-23E1B9AF11B7}"/>
              </a:ext>
            </a:extLst>
          </p:cNvPr>
          <p:cNvSpPr txBox="1"/>
          <p:nvPr/>
        </p:nvSpPr>
        <p:spPr>
          <a:xfrm>
            <a:off x="165098" y="2600883"/>
            <a:ext cx="9508067" cy="3139321"/>
          </a:xfrm>
          <a:prstGeom prst="rect">
            <a:avLst/>
          </a:prstGeom>
          <a:noFill/>
        </p:spPr>
        <p:txBody>
          <a:bodyPr wrap="square" rtlCol="0">
            <a:spAutoFit/>
          </a:bodyPr>
          <a:lstStyle/>
          <a:p>
            <a:pPr lvl="0"/>
            <a:r>
              <a:rPr lang="en-PH" b="1" dirty="0">
                <a:solidFill>
                  <a:schemeClr val="bg1"/>
                </a:solidFill>
                <a:latin typeface="Bahnschrift SemiBold SemiConden" panose="020B0502040204020203" pitchFamily="34" charset="0"/>
              </a:rPr>
              <a:t>2. Transaction Station</a:t>
            </a:r>
            <a:endParaRPr lang="en-PH" dirty="0">
              <a:solidFill>
                <a:schemeClr val="bg1"/>
              </a:solidFill>
              <a:latin typeface="Bahnschrift SemiBold SemiConden" panose="020B0502040204020203" pitchFamily="34" charset="0"/>
            </a:endParaRPr>
          </a:p>
          <a:p>
            <a:pPr lvl="0"/>
            <a:r>
              <a:rPr lang="en-PH" dirty="0">
                <a:solidFill>
                  <a:schemeClr val="bg1"/>
                </a:solidFill>
                <a:latin typeface="Bahnschrift SemiBold SemiConden" panose="020B0502040204020203" pitchFamily="34" charset="0"/>
              </a:rPr>
              <a:t>- Allows user to record financial activities such as income transactions and expense transactions.</a:t>
            </a:r>
          </a:p>
          <a:p>
            <a:pPr lvl="0"/>
            <a:r>
              <a:rPr lang="en-PH" dirty="0">
                <a:solidFill>
                  <a:schemeClr val="bg1"/>
                </a:solidFill>
                <a:latin typeface="Bahnschrift SemiBold SemiConden" panose="020B0502040204020203" pitchFamily="34" charset="0"/>
              </a:rPr>
              <a:t>- Required inputs include: </a:t>
            </a:r>
          </a:p>
          <a:p>
            <a:pPr lvl="0"/>
            <a:r>
              <a:rPr lang="en-PH" dirty="0">
                <a:solidFill>
                  <a:schemeClr val="bg1"/>
                </a:solidFill>
                <a:latin typeface="Bahnschrift SemiBold SemiConden" panose="020B0502040204020203" pitchFamily="34" charset="0"/>
              </a:rPr>
              <a:t>	a. Date of Transaction: (year – month – day)</a:t>
            </a:r>
          </a:p>
          <a:p>
            <a:pPr lvl="0"/>
            <a:r>
              <a:rPr lang="en-PH" dirty="0">
                <a:solidFill>
                  <a:schemeClr val="bg1"/>
                </a:solidFill>
                <a:latin typeface="Bahnschrift SemiBold SemiConden" panose="020B0502040204020203" pitchFamily="34" charset="0"/>
              </a:rPr>
              <a:t>	b. Account type to be used for transaction (checking/savings)</a:t>
            </a:r>
          </a:p>
          <a:p>
            <a:pPr lvl="0"/>
            <a:r>
              <a:rPr lang="en-PH" dirty="0">
                <a:solidFill>
                  <a:schemeClr val="bg1"/>
                </a:solidFill>
                <a:latin typeface="Bahnschrift SemiBold SemiConden" panose="020B0502040204020203" pitchFamily="34" charset="0"/>
              </a:rPr>
              <a:t>	c. Type of transaction (income/expense)</a:t>
            </a:r>
          </a:p>
          <a:p>
            <a:pPr lvl="0"/>
            <a:r>
              <a:rPr lang="en-PH" dirty="0">
                <a:solidFill>
                  <a:schemeClr val="bg1"/>
                </a:solidFill>
                <a:latin typeface="Bahnschrift SemiBold SemiConden" panose="020B0502040204020203" pitchFamily="34" charset="0"/>
              </a:rPr>
              <a:t>	d. Amount of pesos earned/lost</a:t>
            </a:r>
          </a:p>
          <a:p>
            <a:pPr lvl="0"/>
            <a:r>
              <a:rPr lang="en-PH" dirty="0">
                <a:solidFill>
                  <a:schemeClr val="bg1"/>
                </a:solidFill>
                <a:latin typeface="Bahnschrift SemiBold SemiConden" panose="020B0502040204020203" pitchFamily="34" charset="0"/>
              </a:rPr>
              <a:t>	e. A brief description of the transaction</a:t>
            </a:r>
          </a:p>
          <a:p>
            <a:pPr lvl="0"/>
            <a:r>
              <a:rPr lang="en-PH" dirty="0">
                <a:solidFill>
                  <a:schemeClr val="bg1"/>
                </a:solidFill>
                <a:latin typeface="Bahnschrift SemiBold SemiConden" panose="020B0502040204020203" pitchFamily="34" charset="0"/>
              </a:rPr>
              <a:t>	f. Optional: Physical or image proof of that transaction</a:t>
            </a:r>
          </a:p>
          <a:p>
            <a:pPr lvl="0"/>
            <a:r>
              <a:rPr lang="en-PH" dirty="0">
                <a:solidFill>
                  <a:schemeClr val="bg1"/>
                </a:solidFill>
                <a:latin typeface="Bahnschrift SemiBold SemiConden" panose="020B0502040204020203" pitchFamily="34" charset="0"/>
              </a:rPr>
              <a:t>- Updates balance automatically after transaction follows through</a:t>
            </a:r>
          </a:p>
          <a:p>
            <a:endParaRPr lang="en-PH" dirty="0"/>
          </a:p>
        </p:txBody>
      </p:sp>
      <p:sp>
        <p:nvSpPr>
          <p:cNvPr id="21" name="Rectangle 20">
            <a:extLst>
              <a:ext uri="{FF2B5EF4-FFF2-40B4-BE49-F238E27FC236}">
                <a16:creationId xmlns:a16="http://schemas.microsoft.com/office/drawing/2014/main" id="{6CFE83AD-0268-38F5-9FE6-5CAA410538D9}"/>
              </a:ext>
            </a:extLst>
          </p:cNvPr>
          <p:cNvSpPr/>
          <p:nvPr/>
        </p:nvSpPr>
        <p:spPr>
          <a:xfrm>
            <a:off x="0" y="798354"/>
            <a:ext cx="12192000" cy="1815882"/>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TextBox 21">
            <a:extLst>
              <a:ext uri="{FF2B5EF4-FFF2-40B4-BE49-F238E27FC236}">
                <a16:creationId xmlns:a16="http://schemas.microsoft.com/office/drawing/2014/main" id="{8A5328E1-C78F-CA51-C43D-DA8DFBCC6857}"/>
              </a:ext>
            </a:extLst>
          </p:cNvPr>
          <p:cNvSpPr txBox="1"/>
          <p:nvPr/>
        </p:nvSpPr>
        <p:spPr>
          <a:xfrm>
            <a:off x="165098" y="957731"/>
            <a:ext cx="7027333" cy="1600438"/>
          </a:xfrm>
          <a:prstGeom prst="rect">
            <a:avLst/>
          </a:prstGeom>
          <a:noFill/>
        </p:spPr>
        <p:txBody>
          <a:bodyPr wrap="square" rtlCol="0">
            <a:spAutoFit/>
          </a:bodyPr>
          <a:lstStyle/>
          <a:p>
            <a:pPr lvl="0"/>
            <a:r>
              <a:rPr lang="en-PH" sz="2000" b="1" dirty="0">
                <a:latin typeface="Bahnschrift SemiBold SemiConden" panose="020B0502040204020203" pitchFamily="34" charset="0"/>
              </a:rPr>
              <a:t>3. Transaction Archive</a:t>
            </a:r>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 Stores all transactions in chronological order</a:t>
            </a:r>
          </a:p>
          <a:p>
            <a:pPr lvl="0"/>
            <a:r>
              <a:rPr lang="en-PH" sz="2000" dirty="0">
                <a:latin typeface="Bahnschrift SemiBold SemiConden" panose="020B0502040204020203" pitchFamily="34" charset="0"/>
              </a:rPr>
              <a:t>- Displays transaction information in a predefined format(Date of Transaction – short description)</a:t>
            </a:r>
          </a:p>
          <a:p>
            <a:endParaRPr lang="en-PH" dirty="0"/>
          </a:p>
        </p:txBody>
      </p:sp>
      <p:sp>
        <p:nvSpPr>
          <p:cNvPr id="23" name="Rectangle 22">
            <a:extLst>
              <a:ext uri="{FF2B5EF4-FFF2-40B4-BE49-F238E27FC236}">
                <a16:creationId xmlns:a16="http://schemas.microsoft.com/office/drawing/2014/main" id="{0E954AD1-4142-ED54-0B36-EF27832695B1}"/>
              </a:ext>
            </a:extLst>
          </p:cNvPr>
          <p:cNvSpPr/>
          <p:nvPr/>
        </p:nvSpPr>
        <p:spPr>
          <a:xfrm>
            <a:off x="0" y="2600883"/>
            <a:ext cx="12192000" cy="4292632"/>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4" name="TextBox 23">
            <a:extLst>
              <a:ext uri="{FF2B5EF4-FFF2-40B4-BE49-F238E27FC236}">
                <a16:creationId xmlns:a16="http://schemas.microsoft.com/office/drawing/2014/main" id="{F16CC155-5A8B-9D3D-2CC5-002CE9404570}"/>
              </a:ext>
            </a:extLst>
          </p:cNvPr>
          <p:cNvSpPr txBox="1"/>
          <p:nvPr/>
        </p:nvSpPr>
        <p:spPr>
          <a:xfrm>
            <a:off x="143932" y="2857603"/>
            <a:ext cx="7450667" cy="1908215"/>
          </a:xfrm>
          <a:prstGeom prst="rect">
            <a:avLst/>
          </a:prstGeom>
          <a:noFill/>
        </p:spPr>
        <p:txBody>
          <a:bodyPr wrap="square" rtlCol="0">
            <a:spAutoFit/>
          </a:bodyPr>
          <a:lstStyle/>
          <a:p>
            <a:pPr lvl="0"/>
            <a:r>
              <a:rPr lang="en-PH" sz="2000" b="1" dirty="0">
                <a:solidFill>
                  <a:schemeClr val="bg1"/>
                </a:solidFill>
                <a:latin typeface="Bahnschrift SemiBold SemiConden" panose="020B0502040204020203" pitchFamily="34" charset="0"/>
              </a:rPr>
              <a:t>4. Balance Calculator</a:t>
            </a:r>
            <a:endParaRPr lang="en-PH" sz="2000" dirty="0">
              <a:solidFill>
                <a:schemeClr val="bg1"/>
              </a:solidFill>
              <a:latin typeface="Bahnschrift SemiBold SemiConden" panose="020B0502040204020203" pitchFamily="34" charset="0"/>
            </a:endParaRPr>
          </a:p>
          <a:p>
            <a:pPr lvl="0"/>
            <a:r>
              <a:rPr lang="en-PH" sz="2000" dirty="0">
                <a:solidFill>
                  <a:schemeClr val="bg1"/>
                </a:solidFill>
                <a:latin typeface="Bahnschrift SemiBold SemiConden" panose="020B0502040204020203" pitchFamily="34" charset="0"/>
              </a:rPr>
              <a:t>- Helps user figure out time needed to achieve a certain financial goal</a:t>
            </a:r>
          </a:p>
          <a:p>
            <a:pPr lvl="0"/>
            <a:r>
              <a:rPr lang="en-PH" sz="2000" dirty="0">
                <a:solidFill>
                  <a:schemeClr val="bg1"/>
                </a:solidFill>
                <a:latin typeface="Bahnschrift SemiBold SemiConden" panose="020B0502040204020203" pitchFamily="34" charset="0"/>
              </a:rPr>
              <a:t>- Formula used: (Target Balance) / (Monthly Income – Monthly Expense)</a:t>
            </a:r>
          </a:p>
          <a:p>
            <a:pPr lvl="0"/>
            <a:r>
              <a:rPr lang="en-PH" sz="2000" dirty="0">
                <a:solidFill>
                  <a:schemeClr val="bg1"/>
                </a:solidFill>
                <a:latin typeface="Bahnschrift SemiBold SemiConden" panose="020B0502040204020203" pitchFamily="34" charset="0"/>
              </a:rPr>
              <a:t>- If not a whole month, it rounds up to days</a:t>
            </a:r>
          </a:p>
          <a:p>
            <a:pPr lvl="0"/>
            <a:r>
              <a:rPr lang="en-PH" sz="2000" dirty="0">
                <a:solidFill>
                  <a:schemeClr val="bg1"/>
                </a:solidFill>
                <a:latin typeface="Bahnschrift SemiBold SemiConden" panose="020B0502040204020203" pitchFamily="34" charset="0"/>
              </a:rPr>
              <a:t>- Displays error message if expenses exceed income</a:t>
            </a:r>
          </a:p>
          <a:p>
            <a:endParaRPr lang="en-PH" dirty="0"/>
          </a:p>
        </p:txBody>
      </p:sp>
      <p:sp>
        <p:nvSpPr>
          <p:cNvPr id="25" name="Rectangle 24">
            <a:extLst>
              <a:ext uri="{FF2B5EF4-FFF2-40B4-BE49-F238E27FC236}">
                <a16:creationId xmlns:a16="http://schemas.microsoft.com/office/drawing/2014/main" id="{B2558EC4-B742-66A7-D565-462178B437E5}"/>
              </a:ext>
            </a:extLst>
          </p:cNvPr>
          <p:cNvSpPr/>
          <p:nvPr/>
        </p:nvSpPr>
        <p:spPr>
          <a:xfrm>
            <a:off x="0" y="775119"/>
            <a:ext cx="12192000" cy="6118396"/>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26" name="TextBox 25">
            <a:extLst>
              <a:ext uri="{FF2B5EF4-FFF2-40B4-BE49-F238E27FC236}">
                <a16:creationId xmlns:a16="http://schemas.microsoft.com/office/drawing/2014/main" id="{E7D82598-20B5-FD0E-A2B0-551ADCF5A038}"/>
              </a:ext>
            </a:extLst>
          </p:cNvPr>
          <p:cNvSpPr txBox="1"/>
          <p:nvPr/>
        </p:nvSpPr>
        <p:spPr>
          <a:xfrm>
            <a:off x="165098" y="1032933"/>
            <a:ext cx="8301569" cy="4678204"/>
          </a:xfrm>
          <a:prstGeom prst="rect">
            <a:avLst/>
          </a:prstGeom>
          <a:noFill/>
        </p:spPr>
        <p:txBody>
          <a:bodyPr wrap="square" rtlCol="0">
            <a:spAutoFit/>
          </a:bodyPr>
          <a:lstStyle/>
          <a:p>
            <a:pPr lvl="0"/>
            <a:r>
              <a:rPr lang="en-PH" sz="2000" b="1" dirty="0">
                <a:latin typeface="Bahnschrift SemiBold SemiConden" panose="020B0502040204020203" pitchFamily="34" charset="0"/>
              </a:rPr>
              <a:t>5. Currency Converter</a:t>
            </a:r>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 This aims to convert the amount of pesos you have into a widely-used currency.</a:t>
            </a:r>
          </a:p>
          <a:p>
            <a:pPr lvl="0"/>
            <a:r>
              <a:rPr lang="en-PH" sz="2000" dirty="0">
                <a:latin typeface="Bahnschrift SemiBold SemiConden" panose="020B0502040204020203" pitchFamily="34" charset="0"/>
              </a:rPr>
              <a:t>- Currencies supported: </a:t>
            </a:r>
          </a:p>
          <a:p>
            <a:pPr lvl="0"/>
            <a:r>
              <a:rPr lang="en-PH" sz="2000" dirty="0">
                <a:latin typeface="Bahnschrift SemiBold SemiConden" panose="020B0502040204020203" pitchFamily="34" charset="0"/>
              </a:rPr>
              <a:t>	a. United States Dollar</a:t>
            </a:r>
          </a:p>
          <a:p>
            <a:pPr lvl="0"/>
            <a:r>
              <a:rPr lang="en-PH" sz="2000" dirty="0">
                <a:latin typeface="Bahnschrift SemiBold SemiConden" panose="020B0502040204020203" pitchFamily="34" charset="0"/>
              </a:rPr>
              <a:t>	b. Euro</a:t>
            </a:r>
          </a:p>
          <a:p>
            <a:pPr lvl="0"/>
            <a:r>
              <a:rPr lang="en-PH" sz="2000" dirty="0">
                <a:latin typeface="Bahnschrift SemiBold SemiConden" panose="020B0502040204020203" pitchFamily="34" charset="0"/>
              </a:rPr>
              <a:t>	c. Japanese Yen</a:t>
            </a:r>
          </a:p>
          <a:p>
            <a:pPr lvl="0"/>
            <a:r>
              <a:rPr lang="en-PH" sz="2000" dirty="0">
                <a:latin typeface="Bahnschrift SemiBold SemiConden" panose="020B0502040204020203" pitchFamily="34" charset="0"/>
              </a:rPr>
              <a:t>	d. British Pound Sterling</a:t>
            </a:r>
          </a:p>
          <a:p>
            <a:pPr lvl="0"/>
            <a:r>
              <a:rPr lang="en-PH" sz="2000" dirty="0">
                <a:latin typeface="Bahnschrift SemiBold SemiConden" panose="020B0502040204020203" pitchFamily="34" charset="0"/>
              </a:rPr>
              <a:t>	e. Australian Dollar</a:t>
            </a:r>
          </a:p>
          <a:p>
            <a:pPr lvl="0"/>
            <a:r>
              <a:rPr lang="en-PH" sz="2000" dirty="0">
                <a:latin typeface="Bahnschrift SemiBold SemiConden" panose="020B0502040204020203" pitchFamily="34" charset="0"/>
              </a:rPr>
              <a:t>	f. Canadian Dollar</a:t>
            </a:r>
          </a:p>
          <a:p>
            <a:pPr lvl="0"/>
            <a:r>
              <a:rPr lang="en-PH" sz="2000" dirty="0">
                <a:latin typeface="Bahnschrift SemiBold SemiConden" panose="020B0502040204020203" pitchFamily="34" charset="0"/>
              </a:rPr>
              <a:t>	g. Singapore Dollar</a:t>
            </a:r>
          </a:p>
          <a:p>
            <a:pPr lvl="0"/>
            <a:r>
              <a:rPr lang="en-PH" sz="2000" dirty="0">
                <a:latin typeface="Bahnschrift SemiBold SemiConden" panose="020B0502040204020203" pitchFamily="34" charset="0"/>
              </a:rPr>
              <a:t>	h. South Korean Won</a:t>
            </a:r>
          </a:p>
          <a:p>
            <a:pPr lvl="0"/>
            <a:r>
              <a:rPr lang="en-PH" sz="2000" dirty="0">
                <a:latin typeface="Bahnschrift SemiBold SemiConden" panose="020B0502040204020203" pitchFamily="34" charset="0"/>
              </a:rPr>
              <a:t>	</a:t>
            </a:r>
            <a:r>
              <a:rPr lang="en-PH" sz="2000" dirty="0" err="1">
                <a:latin typeface="Bahnschrift SemiBold SemiConden" panose="020B0502040204020203" pitchFamily="34" charset="0"/>
              </a:rPr>
              <a:t>i</a:t>
            </a:r>
            <a:r>
              <a:rPr lang="en-PH" sz="2000" dirty="0">
                <a:latin typeface="Bahnschrift SemiBold SemiConden" panose="020B0502040204020203" pitchFamily="34" charset="0"/>
              </a:rPr>
              <a:t>. Chinese Yen</a:t>
            </a:r>
          </a:p>
          <a:p>
            <a:pPr lvl="0"/>
            <a:r>
              <a:rPr lang="en-PH" sz="2000" dirty="0">
                <a:latin typeface="Bahnschrift SemiBold SemiConden" panose="020B0502040204020203" pitchFamily="34" charset="0"/>
              </a:rPr>
              <a:t>	j. Hong Kong Dollar</a:t>
            </a:r>
          </a:p>
          <a:p>
            <a:pPr lvl="0"/>
            <a:r>
              <a:rPr lang="en-PH" sz="2000" dirty="0">
                <a:latin typeface="Bahnschrift SemiBold SemiConden" panose="020B0502040204020203" pitchFamily="34" charset="0"/>
              </a:rPr>
              <a:t>	k. Qatari Dirham</a:t>
            </a:r>
          </a:p>
          <a:p>
            <a:endParaRPr lang="en-PH" dirty="0"/>
          </a:p>
        </p:txBody>
      </p:sp>
      <p:sp>
        <p:nvSpPr>
          <p:cNvPr id="3" name="Rectangle 2">
            <a:extLst>
              <a:ext uri="{FF2B5EF4-FFF2-40B4-BE49-F238E27FC236}">
                <a16:creationId xmlns:a16="http://schemas.microsoft.com/office/drawing/2014/main" id="{018BF8DC-E40D-9AC9-8E2B-6D960F8FAD78}"/>
              </a:ext>
            </a:extLst>
          </p:cNvPr>
          <p:cNvSpPr/>
          <p:nvPr/>
        </p:nvSpPr>
        <p:spPr>
          <a:xfrm>
            <a:off x="0" y="-54180"/>
            <a:ext cx="12192000" cy="81251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PH"/>
          </a:p>
        </p:txBody>
      </p:sp>
      <p:sp>
        <p:nvSpPr>
          <p:cNvPr id="4" name="TextBox 3">
            <a:extLst>
              <a:ext uri="{FF2B5EF4-FFF2-40B4-BE49-F238E27FC236}">
                <a16:creationId xmlns:a16="http://schemas.microsoft.com/office/drawing/2014/main" id="{35955835-9AEE-6812-E3E1-26EA664CB87D}"/>
              </a:ext>
            </a:extLst>
          </p:cNvPr>
          <p:cNvSpPr txBox="1"/>
          <p:nvPr/>
        </p:nvSpPr>
        <p:spPr>
          <a:xfrm>
            <a:off x="165098" y="119930"/>
            <a:ext cx="5511799" cy="461665"/>
          </a:xfrm>
          <a:prstGeom prst="rect">
            <a:avLst/>
          </a:prstGeom>
          <a:noFill/>
        </p:spPr>
        <p:txBody>
          <a:bodyPr wrap="square" rtlCol="0">
            <a:spAutoFit/>
          </a:bodyPr>
          <a:lstStyle/>
          <a:p>
            <a:r>
              <a:rPr lang="en-PH" sz="2400" dirty="0">
                <a:solidFill>
                  <a:schemeClr val="bg1"/>
                </a:solidFill>
                <a:latin typeface="Bahnschrift SemiBold SemiConden" panose="020B0502040204020203" pitchFamily="34" charset="0"/>
              </a:rPr>
              <a:t>Project Draft Overview:</a:t>
            </a:r>
          </a:p>
        </p:txBody>
      </p:sp>
      <p:sp>
        <p:nvSpPr>
          <p:cNvPr id="6" name="Rectangle 5">
            <a:extLst>
              <a:ext uri="{FF2B5EF4-FFF2-40B4-BE49-F238E27FC236}">
                <a16:creationId xmlns:a16="http://schemas.microsoft.com/office/drawing/2014/main" id="{67A07606-07A7-B166-40C8-B4F486EA17EF}"/>
              </a:ext>
            </a:extLst>
          </p:cNvPr>
          <p:cNvSpPr/>
          <p:nvPr/>
        </p:nvSpPr>
        <p:spPr>
          <a:xfrm>
            <a:off x="0" y="798354"/>
            <a:ext cx="12192000" cy="6059646"/>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PH"/>
          </a:p>
        </p:txBody>
      </p:sp>
      <p:sp>
        <p:nvSpPr>
          <p:cNvPr id="20" name="TextBox 19">
            <a:extLst>
              <a:ext uri="{FF2B5EF4-FFF2-40B4-BE49-F238E27FC236}">
                <a16:creationId xmlns:a16="http://schemas.microsoft.com/office/drawing/2014/main" id="{28EE4A75-2D55-C3D9-8461-2478C0CF1B76}"/>
              </a:ext>
            </a:extLst>
          </p:cNvPr>
          <p:cNvSpPr txBox="1"/>
          <p:nvPr/>
        </p:nvSpPr>
        <p:spPr>
          <a:xfrm>
            <a:off x="114299" y="793374"/>
            <a:ext cx="11933769" cy="6524863"/>
          </a:xfrm>
          <a:prstGeom prst="rect">
            <a:avLst/>
          </a:prstGeom>
          <a:noFill/>
        </p:spPr>
        <p:txBody>
          <a:bodyPr wrap="square" rtlCol="0">
            <a:spAutoFit/>
          </a:bodyPr>
          <a:lstStyle/>
          <a:p>
            <a:r>
              <a:rPr lang="en-PH" sz="2000" b="1" dirty="0">
                <a:latin typeface="Bahnschrift SemiBold SemiConden" panose="020B0502040204020203" pitchFamily="34" charset="0"/>
              </a:rPr>
              <a:t>Planned Flow: </a:t>
            </a:r>
            <a:endParaRPr lang="en-PH" sz="2000" dirty="0">
              <a:latin typeface="Bahnschrift SemiBold SemiConden" panose="020B0502040204020203" pitchFamily="34" charset="0"/>
            </a:endParaRPr>
          </a:p>
          <a:p>
            <a:pPr lvl="0"/>
            <a:r>
              <a:rPr lang="en-PH" sz="2000" dirty="0">
                <a:latin typeface="Bahnschrift SemiBold SemiConden" panose="020B0502040204020203" pitchFamily="34" charset="0"/>
              </a:rPr>
              <a:t>User Authentication Phase </a:t>
            </a:r>
          </a:p>
          <a:p>
            <a:pPr lvl="0"/>
            <a:r>
              <a:rPr lang="en-PH" sz="2000" dirty="0">
                <a:latin typeface="Bahnschrift SemiBold SemiConden" panose="020B0502040204020203" pitchFamily="34" charset="0"/>
              </a:rPr>
              <a:t>User enters username and password</a:t>
            </a:r>
          </a:p>
          <a:p>
            <a:pPr lvl="0"/>
            <a:r>
              <a:rPr lang="en-PH" sz="2000" dirty="0">
                <a:latin typeface="Bahnschrift SemiBold SemiConden" panose="020B0502040204020203" pitchFamily="34" charset="0"/>
              </a:rPr>
              <a:t>If both are correct, then user is granted access to the main program</a:t>
            </a:r>
          </a:p>
          <a:p>
            <a:r>
              <a:rPr lang="en-PH" sz="2000" dirty="0">
                <a:latin typeface="Bahnschrift SemiBold SemiConden" panose="020B0502040204020203" pitchFamily="34" charset="0"/>
              </a:rPr>
              <a:t> </a:t>
            </a:r>
          </a:p>
          <a:p>
            <a:pPr lvl="0"/>
            <a:r>
              <a:rPr lang="en-PH" sz="2000" dirty="0">
                <a:latin typeface="Bahnschrift SemiBold SemiConden" panose="020B0502040204020203" pitchFamily="34" charset="0"/>
              </a:rPr>
              <a:t>Main Program</a:t>
            </a:r>
          </a:p>
          <a:p>
            <a:r>
              <a:rPr lang="en-PH" sz="2000" dirty="0">
                <a:latin typeface="Bahnschrift SemiBold SemiConden" panose="020B0502040204020203" pitchFamily="34" charset="0"/>
              </a:rPr>
              <a:t>Main Menu (gets displayed on loop): </a:t>
            </a:r>
          </a:p>
          <a:p>
            <a:pPr lvl="0"/>
            <a:r>
              <a:rPr lang="en-PH" sz="2000" dirty="0">
                <a:latin typeface="Bahnschrift SemiBold SemiConden" panose="020B0502040204020203" pitchFamily="34" charset="0"/>
              </a:rPr>
              <a:t>Check Balance</a:t>
            </a:r>
          </a:p>
          <a:p>
            <a:pPr lvl="0"/>
            <a:r>
              <a:rPr lang="en-PH" sz="2000" dirty="0">
                <a:latin typeface="Bahnschrift SemiBold SemiConden" panose="020B0502040204020203" pitchFamily="34" charset="0"/>
              </a:rPr>
              <a:t>Transaction Station</a:t>
            </a:r>
          </a:p>
          <a:p>
            <a:pPr lvl="0"/>
            <a:r>
              <a:rPr lang="en-PH" sz="2000" dirty="0">
                <a:latin typeface="Bahnschrift SemiBold SemiConden" panose="020B0502040204020203" pitchFamily="34" charset="0"/>
              </a:rPr>
              <a:t>Transaction Archive</a:t>
            </a:r>
          </a:p>
          <a:p>
            <a:pPr lvl="0"/>
            <a:r>
              <a:rPr lang="en-PH" sz="2000" dirty="0">
                <a:latin typeface="Bahnschrift SemiBold SemiConden" panose="020B0502040204020203" pitchFamily="34" charset="0"/>
              </a:rPr>
              <a:t>Budget Calculator</a:t>
            </a:r>
          </a:p>
          <a:p>
            <a:pPr lvl="0"/>
            <a:r>
              <a:rPr lang="en-PH" sz="2000" dirty="0">
                <a:latin typeface="Bahnschrift SemiBold SemiConden" panose="020B0502040204020203" pitchFamily="34" charset="0"/>
              </a:rPr>
              <a:t>Currency Converter</a:t>
            </a:r>
          </a:p>
          <a:p>
            <a:pPr lvl="0"/>
            <a:r>
              <a:rPr lang="en-PH" sz="2000" dirty="0">
                <a:latin typeface="Bahnschrift SemiBold SemiConden" panose="020B0502040204020203" pitchFamily="34" charset="0"/>
              </a:rPr>
              <a:t>Exit</a:t>
            </a:r>
          </a:p>
          <a:p>
            <a:pPr lvl="0"/>
            <a:r>
              <a:rPr lang="en-PH" sz="2000" dirty="0">
                <a:latin typeface="Bahnschrift SemiBold SemiConden" panose="020B0502040204020203" pitchFamily="34" charset="0"/>
              </a:rPr>
              <a:t>Example Operations:</a:t>
            </a:r>
          </a:p>
          <a:p>
            <a:pPr lvl="0"/>
            <a:r>
              <a:rPr lang="en-PH" sz="2000" dirty="0">
                <a:latin typeface="Bahnschrift SemiBold SemiConden" panose="020B0502040204020203" pitchFamily="34" charset="0"/>
              </a:rPr>
              <a:t>Transaction Station: User records 500 pesos income from stipend</a:t>
            </a:r>
          </a:p>
          <a:p>
            <a:pPr lvl="0"/>
            <a:r>
              <a:rPr lang="en-PH" sz="2000" dirty="0">
                <a:latin typeface="Bahnschrift SemiBold SemiConden" panose="020B0502040204020203" pitchFamily="34" charset="0"/>
              </a:rPr>
              <a:t>Check Balance: Displays updated checking account of 500 pesos</a:t>
            </a:r>
          </a:p>
          <a:p>
            <a:pPr lvl="0"/>
            <a:r>
              <a:rPr lang="en-PH" sz="2000" dirty="0">
                <a:latin typeface="Bahnschrift SemiBold SemiConden" panose="020B0502040204020203" pitchFamily="34" charset="0"/>
              </a:rPr>
              <a:t>Transaction Archive: Shows all income transactions</a:t>
            </a:r>
          </a:p>
          <a:p>
            <a:pPr lvl="0"/>
            <a:r>
              <a:rPr lang="en-PH" sz="2000" dirty="0">
                <a:latin typeface="Bahnschrift SemiBold SemiConden" panose="020B0502040204020203" pitchFamily="34" charset="0"/>
              </a:rPr>
              <a:t>Budget Calculator: Calculates that user will earn 10,000 pesos given the income and expenses inputs</a:t>
            </a:r>
          </a:p>
          <a:p>
            <a:pPr lvl="0"/>
            <a:r>
              <a:rPr lang="en-PH" sz="2000" dirty="0">
                <a:latin typeface="Bahnschrift SemiBold SemiConden" panose="020B0502040204020203" pitchFamily="34" charset="0"/>
              </a:rPr>
              <a:t>Currency Converter: 500 pesos gets converted to 8.58 USD</a:t>
            </a:r>
          </a:p>
          <a:p>
            <a:r>
              <a:rPr lang="en-PH" sz="2000" dirty="0">
                <a:latin typeface="Bahnschrift SemiBold SemiConden" panose="020B0502040204020203" pitchFamily="34" charset="0"/>
              </a:rPr>
              <a:t> </a:t>
            </a:r>
          </a:p>
          <a:p>
            <a:endParaRPr lang="en-PH" dirty="0"/>
          </a:p>
        </p:txBody>
      </p:sp>
    </p:spTree>
    <p:extLst>
      <p:ext uri="{BB962C8B-B14F-4D97-AF65-F5344CB8AC3E}">
        <p14:creationId xmlns:p14="http://schemas.microsoft.com/office/powerpoint/2010/main" val="1166291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inVertical)">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additive="base">
                                        <p:cTn id="18" dur="500" fill="hold"/>
                                        <p:tgtEl>
                                          <p:spTgt spid="16"/>
                                        </p:tgtEl>
                                        <p:attrNameLst>
                                          <p:attrName>ppt_x</p:attrName>
                                        </p:attrNameLst>
                                      </p:cBhvr>
                                      <p:tavLst>
                                        <p:tav tm="0">
                                          <p:val>
                                            <p:strVal val="1+#ppt_w/2"/>
                                          </p:val>
                                        </p:tav>
                                        <p:tav tm="100000">
                                          <p:val>
                                            <p:strVal val="#ppt_x"/>
                                          </p:val>
                                        </p:tav>
                                      </p:tavLst>
                                    </p:anim>
                                    <p:anim calcmode="lin" valueType="num">
                                      <p:cBhvr additive="base">
                                        <p:cTn id="19"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barn(inVertical)">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additive="base">
                                        <p:cTn id="29" dur="500" fill="hold"/>
                                        <p:tgtEl>
                                          <p:spTgt spid="18"/>
                                        </p:tgtEl>
                                        <p:attrNameLst>
                                          <p:attrName>ppt_x</p:attrName>
                                        </p:attrNameLst>
                                      </p:cBhvr>
                                      <p:tavLst>
                                        <p:tav tm="0">
                                          <p:val>
                                            <p:strVal val="0-#ppt_w/2"/>
                                          </p:val>
                                        </p:tav>
                                        <p:tav tm="100000">
                                          <p:val>
                                            <p:strVal val="#ppt_x"/>
                                          </p:val>
                                        </p:tav>
                                      </p:tavLst>
                                    </p:anim>
                                    <p:anim calcmode="lin" valueType="num">
                                      <p:cBhvr additive="base">
                                        <p:cTn id="30"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barn(inVertical)">
                                      <p:cBhvr>
                                        <p:cTn id="35" dur="500"/>
                                        <p:tgtEl>
                                          <p:spTgt spid="19"/>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grpId="0" nodeType="clickEffect">
                                  <p:stCondLst>
                                    <p:cond delay="0"/>
                                  </p:stCondLst>
                                  <p:childTnLst>
                                    <p:set>
                                      <p:cBhvr>
                                        <p:cTn id="39" dur="1" fill="hold">
                                          <p:stCondLst>
                                            <p:cond delay="0"/>
                                          </p:stCondLst>
                                        </p:cTn>
                                        <p:tgtEl>
                                          <p:spTgt spid="21"/>
                                        </p:tgtEl>
                                        <p:attrNameLst>
                                          <p:attrName>style.visibility</p:attrName>
                                        </p:attrNameLst>
                                      </p:cBhvr>
                                      <p:to>
                                        <p:strVal val="visible"/>
                                      </p:to>
                                    </p:set>
                                    <p:anim calcmode="lin" valueType="num">
                                      <p:cBhvr additive="base">
                                        <p:cTn id="40" dur="500" fill="hold"/>
                                        <p:tgtEl>
                                          <p:spTgt spid="21"/>
                                        </p:tgtEl>
                                        <p:attrNameLst>
                                          <p:attrName>ppt_x</p:attrName>
                                        </p:attrNameLst>
                                      </p:cBhvr>
                                      <p:tavLst>
                                        <p:tav tm="0">
                                          <p:val>
                                            <p:strVal val="1+#ppt_w/2"/>
                                          </p:val>
                                        </p:tav>
                                        <p:tav tm="100000">
                                          <p:val>
                                            <p:strVal val="#ppt_x"/>
                                          </p:val>
                                        </p:tav>
                                      </p:tavLst>
                                    </p:anim>
                                    <p:anim calcmode="lin" valueType="num">
                                      <p:cBhvr additive="base">
                                        <p:cTn id="41"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barn(inVertical)">
                                      <p:cBhvr>
                                        <p:cTn id="46" dur="500"/>
                                        <p:tgtEl>
                                          <p:spTgt spid="22"/>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23"/>
                                        </p:tgtEl>
                                        <p:attrNameLst>
                                          <p:attrName>style.visibility</p:attrName>
                                        </p:attrNameLst>
                                      </p:cBhvr>
                                      <p:to>
                                        <p:strVal val="visible"/>
                                      </p:to>
                                    </p:set>
                                    <p:anim calcmode="lin" valueType="num">
                                      <p:cBhvr additive="base">
                                        <p:cTn id="51" dur="500" fill="hold"/>
                                        <p:tgtEl>
                                          <p:spTgt spid="23"/>
                                        </p:tgtEl>
                                        <p:attrNameLst>
                                          <p:attrName>ppt_x</p:attrName>
                                        </p:attrNameLst>
                                      </p:cBhvr>
                                      <p:tavLst>
                                        <p:tav tm="0">
                                          <p:val>
                                            <p:strVal val="0-#ppt_w/2"/>
                                          </p:val>
                                        </p:tav>
                                        <p:tav tm="100000">
                                          <p:val>
                                            <p:strVal val="#ppt_x"/>
                                          </p:val>
                                        </p:tav>
                                      </p:tavLst>
                                    </p:anim>
                                    <p:anim calcmode="lin" valueType="num">
                                      <p:cBhvr additive="base">
                                        <p:cTn id="52"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barn(inVertical)">
                                      <p:cBhvr>
                                        <p:cTn id="57" dur="500"/>
                                        <p:tgtEl>
                                          <p:spTgt spid="24"/>
                                        </p:tgtEl>
                                      </p:cBhvr>
                                    </p:animEffect>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grpId="0" nodeType="click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additive="base">
                                        <p:cTn id="62" dur="500" fill="hold"/>
                                        <p:tgtEl>
                                          <p:spTgt spid="25"/>
                                        </p:tgtEl>
                                        <p:attrNameLst>
                                          <p:attrName>ppt_x</p:attrName>
                                        </p:attrNameLst>
                                      </p:cBhvr>
                                      <p:tavLst>
                                        <p:tav tm="0">
                                          <p:val>
                                            <p:strVal val="#ppt_x"/>
                                          </p:val>
                                        </p:tav>
                                        <p:tav tm="100000">
                                          <p:val>
                                            <p:strVal val="#ppt_x"/>
                                          </p:val>
                                        </p:tav>
                                      </p:tavLst>
                                    </p:anim>
                                    <p:anim calcmode="lin" valueType="num">
                                      <p:cBhvr additive="base">
                                        <p:cTn id="63"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16" presetClass="entr" presetSubtype="21" fill="hold" grpId="0" nodeType="click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barn(inVertical)">
                                      <p:cBhvr>
                                        <p:cTn id="68" dur="500"/>
                                        <p:tgtEl>
                                          <p:spTgt spid="26"/>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8" fill="hold" grpId="0" nodeType="clickEffect">
                                  <p:stCondLst>
                                    <p:cond delay="0"/>
                                  </p:stCondLst>
                                  <p:childTnLst>
                                    <p:set>
                                      <p:cBhvr>
                                        <p:cTn id="72" dur="1" fill="hold">
                                          <p:stCondLst>
                                            <p:cond delay="0"/>
                                          </p:stCondLst>
                                        </p:cTn>
                                        <p:tgtEl>
                                          <p:spTgt spid="3"/>
                                        </p:tgtEl>
                                        <p:attrNameLst>
                                          <p:attrName>style.visibility</p:attrName>
                                        </p:attrNameLst>
                                      </p:cBhvr>
                                      <p:to>
                                        <p:strVal val="visible"/>
                                      </p:to>
                                    </p:set>
                                    <p:anim calcmode="lin" valueType="num">
                                      <p:cBhvr additive="base">
                                        <p:cTn id="73" dur="500" fill="hold"/>
                                        <p:tgtEl>
                                          <p:spTgt spid="3"/>
                                        </p:tgtEl>
                                        <p:attrNameLst>
                                          <p:attrName>ppt_x</p:attrName>
                                        </p:attrNameLst>
                                      </p:cBhvr>
                                      <p:tavLst>
                                        <p:tav tm="0">
                                          <p:val>
                                            <p:strVal val="0-#ppt_w/2"/>
                                          </p:val>
                                        </p:tav>
                                        <p:tav tm="100000">
                                          <p:val>
                                            <p:strVal val="#ppt_x"/>
                                          </p:val>
                                        </p:tav>
                                      </p:tavLst>
                                    </p:anim>
                                    <p:anim calcmode="lin" valueType="num">
                                      <p:cBhvr additive="base">
                                        <p:cTn id="74"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6" presetClass="entr" presetSubtype="16" fill="hold" grpId="0" nodeType="clickEffect">
                                  <p:stCondLst>
                                    <p:cond delay="0"/>
                                  </p:stCondLst>
                                  <p:childTnLst>
                                    <p:set>
                                      <p:cBhvr>
                                        <p:cTn id="78" dur="1" fill="hold">
                                          <p:stCondLst>
                                            <p:cond delay="0"/>
                                          </p:stCondLst>
                                        </p:cTn>
                                        <p:tgtEl>
                                          <p:spTgt spid="4"/>
                                        </p:tgtEl>
                                        <p:attrNameLst>
                                          <p:attrName>style.visibility</p:attrName>
                                        </p:attrNameLst>
                                      </p:cBhvr>
                                      <p:to>
                                        <p:strVal val="visible"/>
                                      </p:to>
                                    </p:set>
                                    <p:animEffect transition="in" filter="circle(in)">
                                      <p:cBhvr>
                                        <p:cTn id="79" dur="2000"/>
                                        <p:tgtEl>
                                          <p:spTgt spid="4"/>
                                        </p:tgtEl>
                                      </p:cBhvr>
                                    </p:animEffect>
                                  </p:childTnLst>
                                </p:cTn>
                              </p:par>
                            </p:childTnLst>
                          </p:cTn>
                        </p:par>
                      </p:childTnLst>
                    </p:cTn>
                  </p:par>
                  <p:par>
                    <p:cTn id="80" fill="hold">
                      <p:stCondLst>
                        <p:cond delay="indefinite"/>
                      </p:stCondLst>
                      <p:childTnLst>
                        <p:par>
                          <p:cTn id="81" fill="hold">
                            <p:stCondLst>
                              <p:cond delay="0"/>
                            </p:stCondLst>
                            <p:childTnLst>
                              <p:par>
                                <p:cTn id="82" presetID="2" presetClass="entr" presetSubtype="4" fill="hold" grpId="0" nodeType="clickEffect">
                                  <p:stCondLst>
                                    <p:cond delay="0"/>
                                  </p:stCondLst>
                                  <p:childTnLst>
                                    <p:set>
                                      <p:cBhvr>
                                        <p:cTn id="83" dur="1" fill="hold">
                                          <p:stCondLst>
                                            <p:cond delay="0"/>
                                          </p:stCondLst>
                                        </p:cTn>
                                        <p:tgtEl>
                                          <p:spTgt spid="6"/>
                                        </p:tgtEl>
                                        <p:attrNameLst>
                                          <p:attrName>style.visibility</p:attrName>
                                        </p:attrNameLst>
                                      </p:cBhvr>
                                      <p:to>
                                        <p:strVal val="visible"/>
                                      </p:to>
                                    </p:set>
                                    <p:anim calcmode="lin" valueType="num">
                                      <p:cBhvr additive="base">
                                        <p:cTn id="84" dur="500" fill="hold"/>
                                        <p:tgtEl>
                                          <p:spTgt spid="6"/>
                                        </p:tgtEl>
                                        <p:attrNameLst>
                                          <p:attrName>ppt_x</p:attrName>
                                        </p:attrNameLst>
                                      </p:cBhvr>
                                      <p:tavLst>
                                        <p:tav tm="0">
                                          <p:val>
                                            <p:strVal val="#ppt_x"/>
                                          </p:val>
                                        </p:tav>
                                        <p:tav tm="100000">
                                          <p:val>
                                            <p:strVal val="#ppt_x"/>
                                          </p:val>
                                        </p:tav>
                                      </p:tavLst>
                                    </p:anim>
                                    <p:anim calcmode="lin" valueType="num">
                                      <p:cBhvr additive="base">
                                        <p:cTn id="8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42" presetClass="entr" presetSubtype="0" fill="hold" grpId="0" nodeType="clickEffect">
                                  <p:stCondLst>
                                    <p:cond delay="0"/>
                                  </p:stCondLst>
                                  <p:childTnLst>
                                    <p:set>
                                      <p:cBhvr>
                                        <p:cTn id="89" dur="1" fill="hold">
                                          <p:stCondLst>
                                            <p:cond delay="0"/>
                                          </p:stCondLst>
                                        </p:cTn>
                                        <p:tgtEl>
                                          <p:spTgt spid="20"/>
                                        </p:tgtEl>
                                        <p:attrNameLst>
                                          <p:attrName>style.visibility</p:attrName>
                                        </p:attrNameLst>
                                      </p:cBhvr>
                                      <p:to>
                                        <p:strVal val="visible"/>
                                      </p:to>
                                    </p:set>
                                    <p:animEffect transition="in" filter="fade">
                                      <p:cBhvr>
                                        <p:cTn id="90" dur="1000"/>
                                        <p:tgtEl>
                                          <p:spTgt spid="20"/>
                                        </p:tgtEl>
                                      </p:cBhvr>
                                    </p:animEffect>
                                    <p:anim calcmode="lin" valueType="num">
                                      <p:cBhvr>
                                        <p:cTn id="91" dur="1000" fill="hold"/>
                                        <p:tgtEl>
                                          <p:spTgt spid="20"/>
                                        </p:tgtEl>
                                        <p:attrNameLst>
                                          <p:attrName>ppt_x</p:attrName>
                                        </p:attrNameLst>
                                      </p:cBhvr>
                                      <p:tavLst>
                                        <p:tav tm="0">
                                          <p:val>
                                            <p:strVal val="#ppt_x"/>
                                          </p:val>
                                        </p:tav>
                                        <p:tav tm="100000">
                                          <p:val>
                                            <p:strVal val="#ppt_x"/>
                                          </p:val>
                                        </p:tav>
                                      </p:tavLst>
                                    </p:anim>
                                    <p:anim calcmode="lin" valueType="num">
                                      <p:cBhvr>
                                        <p:cTn id="92"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p:bldP spid="16" grpId="0" animBg="1"/>
      <p:bldP spid="17" grpId="0"/>
      <p:bldP spid="18" grpId="0" animBg="1"/>
      <p:bldP spid="19" grpId="0"/>
      <p:bldP spid="21" grpId="0" animBg="1"/>
      <p:bldP spid="22" grpId="0"/>
      <p:bldP spid="23" grpId="0" animBg="1"/>
      <p:bldP spid="24" grpId="0"/>
      <p:bldP spid="25" grpId="0" animBg="1"/>
      <p:bldP spid="26" grpId="0"/>
      <p:bldP spid="3" grpId="0" animBg="1"/>
      <p:bldP spid="4" grpId="0"/>
      <p:bldP spid="6" grpId="0" animBg="1"/>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3C95A35-4907-220B-BB25-821AD6F2C9EC}"/>
              </a:ext>
            </a:extLst>
          </p:cNvPr>
          <p:cNvPicPr>
            <a:picLocks noChangeAspect="1"/>
          </p:cNvPicPr>
          <p:nvPr/>
        </p:nvPicPr>
        <p:blipFill>
          <a:blip r:embed="rId2"/>
          <a:stretch>
            <a:fillRect/>
          </a:stretch>
        </p:blipFill>
        <p:spPr>
          <a:xfrm>
            <a:off x="0" y="0"/>
            <a:ext cx="12192001" cy="6858000"/>
          </a:xfrm>
          <a:prstGeom prst="rect">
            <a:avLst/>
          </a:prstGeom>
        </p:spPr>
      </p:pic>
      <p:sp>
        <p:nvSpPr>
          <p:cNvPr id="3" name="Rectangle 2">
            <a:extLst>
              <a:ext uri="{FF2B5EF4-FFF2-40B4-BE49-F238E27FC236}">
                <a16:creationId xmlns:a16="http://schemas.microsoft.com/office/drawing/2014/main" id="{EC2F05F8-8E80-A3D8-4C1D-EE3295FB352D}"/>
              </a:ext>
            </a:extLst>
          </p:cNvPr>
          <p:cNvSpPr/>
          <p:nvPr/>
        </p:nvSpPr>
        <p:spPr>
          <a:xfrm>
            <a:off x="0" y="0"/>
            <a:ext cx="12192000" cy="79899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PH"/>
          </a:p>
        </p:txBody>
      </p:sp>
      <p:sp>
        <p:nvSpPr>
          <p:cNvPr id="4" name="TextBox 3">
            <a:extLst>
              <a:ext uri="{FF2B5EF4-FFF2-40B4-BE49-F238E27FC236}">
                <a16:creationId xmlns:a16="http://schemas.microsoft.com/office/drawing/2014/main" id="{F8B633E3-953C-3B8A-0390-9B85C3089357}"/>
              </a:ext>
            </a:extLst>
          </p:cNvPr>
          <p:cNvSpPr txBox="1"/>
          <p:nvPr/>
        </p:nvSpPr>
        <p:spPr>
          <a:xfrm>
            <a:off x="5193436" y="168662"/>
            <a:ext cx="1526959" cy="461665"/>
          </a:xfrm>
          <a:prstGeom prst="rect">
            <a:avLst/>
          </a:prstGeom>
          <a:noFill/>
        </p:spPr>
        <p:txBody>
          <a:bodyPr wrap="square" rtlCol="0">
            <a:spAutoFit/>
          </a:bodyPr>
          <a:lstStyle/>
          <a:p>
            <a:r>
              <a:rPr lang="en-PH" sz="2400" dirty="0">
                <a:solidFill>
                  <a:schemeClr val="bg1"/>
                </a:solidFill>
                <a:latin typeface="Bahnschrift SemiBold SemiConden" panose="020B0502040204020203" pitchFamily="34" charset="0"/>
              </a:rPr>
              <a:t>Flowchart</a:t>
            </a:r>
          </a:p>
        </p:txBody>
      </p:sp>
      <p:pic>
        <p:nvPicPr>
          <p:cNvPr id="7" name="Picture 6">
            <a:extLst>
              <a:ext uri="{FF2B5EF4-FFF2-40B4-BE49-F238E27FC236}">
                <a16:creationId xmlns:a16="http://schemas.microsoft.com/office/drawing/2014/main" id="{578D7EF3-64BC-31A4-E0CF-15B2FE428167}"/>
              </a:ext>
            </a:extLst>
          </p:cNvPr>
          <p:cNvPicPr>
            <a:picLocks noChangeAspect="1"/>
          </p:cNvPicPr>
          <p:nvPr/>
        </p:nvPicPr>
        <p:blipFill>
          <a:blip r:embed="rId3"/>
          <a:stretch>
            <a:fillRect/>
          </a:stretch>
        </p:blipFill>
        <p:spPr>
          <a:xfrm>
            <a:off x="-1" y="798989"/>
            <a:ext cx="6095999" cy="6059011"/>
          </a:xfrm>
          <a:prstGeom prst="rect">
            <a:avLst/>
          </a:prstGeom>
        </p:spPr>
      </p:pic>
      <p:sp>
        <p:nvSpPr>
          <p:cNvPr id="8" name="Rectangle 7">
            <a:extLst>
              <a:ext uri="{FF2B5EF4-FFF2-40B4-BE49-F238E27FC236}">
                <a16:creationId xmlns:a16="http://schemas.microsoft.com/office/drawing/2014/main" id="{41D26475-36A7-5499-E0EE-11D34970C113}"/>
              </a:ext>
            </a:extLst>
          </p:cNvPr>
          <p:cNvSpPr/>
          <p:nvPr/>
        </p:nvSpPr>
        <p:spPr>
          <a:xfrm>
            <a:off x="6095998" y="798989"/>
            <a:ext cx="6096002" cy="6059011"/>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TextBox 8">
            <a:extLst>
              <a:ext uri="{FF2B5EF4-FFF2-40B4-BE49-F238E27FC236}">
                <a16:creationId xmlns:a16="http://schemas.microsoft.com/office/drawing/2014/main" id="{F90A081C-924A-0726-373E-3E788B1EDE6E}"/>
              </a:ext>
            </a:extLst>
          </p:cNvPr>
          <p:cNvSpPr txBox="1"/>
          <p:nvPr/>
        </p:nvSpPr>
        <p:spPr>
          <a:xfrm>
            <a:off x="6631619" y="1154097"/>
            <a:ext cx="4944863" cy="2062103"/>
          </a:xfrm>
          <a:prstGeom prst="rect">
            <a:avLst/>
          </a:prstGeom>
          <a:noFill/>
        </p:spPr>
        <p:txBody>
          <a:bodyPr wrap="square" rtlCol="0">
            <a:spAutoFit/>
          </a:bodyPr>
          <a:lstStyle/>
          <a:p>
            <a:r>
              <a:rPr lang="en-PH" sz="1600" dirty="0">
                <a:solidFill>
                  <a:schemeClr val="bg1"/>
                </a:solidFill>
                <a:latin typeface="Bahnschrift SemiBold SemiConden" panose="020B0502040204020203" pitchFamily="34" charset="0"/>
              </a:rPr>
              <a:t>Page 1:</a:t>
            </a:r>
          </a:p>
          <a:p>
            <a:endParaRPr lang="en-PH" sz="1600" dirty="0">
              <a:solidFill>
                <a:schemeClr val="bg1"/>
              </a:solidFill>
              <a:latin typeface="Bahnschrift SemiBold SemiConden" panose="020B0502040204020203" pitchFamily="34" charset="0"/>
            </a:endParaRPr>
          </a:p>
          <a:p>
            <a:pPr algn="just"/>
            <a:r>
              <a:rPr lang="en-PH" sz="1600" dirty="0">
                <a:solidFill>
                  <a:schemeClr val="bg1"/>
                </a:solidFill>
                <a:latin typeface="Bahnschrift SemiBold SemiConden" panose="020B0502040204020203" pitchFamily="34" charset="0"/>
              </a:rPr>
              <a:t>This page of the flowchart shows the logic plan in which the authentication system, as proven by the decision symbol checking if password matches with account name. It also showcases the logic process in which the main menu works, highlighting the choice system as well as the program’s flow after you break the rules of the initial choice system</a:t>
            </a:r>
          </a:p>
        </p:txBody>
      </p:sp>
      <p:sp>
        <p:nvSpPr>
          <p:cNvPr id="10" name="Rectangle 9">
            <a:extLst>
              <a:ext uri="{FF2B5EF4-FFF2-40B4-BE49-F238E27FC236}">
                <a16:creationId xmlns:a16="http://schemas.microsoft.com/office/drawing/2014/main" id="{C230337D-B1A4-F5E9-C445-79F85F0366B8}"/>
              </a:ext>
            </a:extLst>
          </p:cNvPr>
          <p:cNvSpPr/>
          <p:nvPr/>
        </p:nvSpPr>
        <p:spPr>
          <a:xfrm>
            <a:off x="-2" y="798989"/>
            <a:ext cx="6095997" cy="6059011"/>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12" name="Picture 11">
            <a:extLst>
              <a:ext uri="{FF2B5EF4-FFF2-40B4-BE49-F238E27FC236}">
                <a16:creationId xmlns:a16="http://schemas.microsoft.com/office/drawing/2014/main" id="{FF968FBF-9A4C-EC90-4FBA-6756D6B85A73}"/>
              </a:ext>
            </a:extLst>
          </p:cNvPr>
          <p:cNvPicPr>
            <a:picLocks noChangeAspect="1"/>
          </p:cNvPicPr>
          <p:nvPr/>
        </p:nvPicPr>
        <p:blipFill>
          <a:blip r:embed="rId4"/>
          <a:stretch>
            <a:fillRect/>
          </a:stretch>
        </p:blipFill>
        <p:spPr>
          <a:xfrm>
            <a:off x="6095995" y="798988"/>
            <a:ext cx="6131514" cy="6077552"/>
          </a:xfrm>
          <a:prstGeom prst="rect">
            <a:avLst/>
          </a:prstGeom>
        </p:spPr>
      </p:pic>
      <p:sp>
        <p:nvSpPr>
          <p:cNvPr id="13" name="TextBox 12">
            <a:extLst>
              <a:ext uri="{FF2B5EF4-FFF2-40B4-BE49-F238E27FC236}">
                <a16:creationId xmlns:a16="http://schemas.microsoft.com/office/drawing/2014/main" id="{F1F07FF3-CFB8-BF82-242D-DE1725BABB2A}"/>
              </a:ext>
            </a:extLst>
          </p:cNvPr>
          <p:cNvSpPr txBox="1"/>
          <p:nvPr/>
        </p:nvSpPr>
        <p:spPr>
          <a:xfrm>
            <a:off x="381739" y="1030986"/>
            <a:ext cx="4811697" cy="2862322"/>
          </a:xfrm>
          <a:prstGeom prst="rect">
            <a:avLst/>
          </a:prstGeom>
          <a:noFill/>
        </p:spPr>
        <p:txBody>
          <a:bodyPr wrap="square" rtlCol="0">
            <a:spAutoFit/>
          </a:bodyPr>
          <a:lstStyle/>
          <a:p>
            <a:r>
              <a:rPr lang="en-PH" dirty="0">
                <a:solidFill>
                  <a:schemeClr val="bg1"/>
                </a:solidFill>
                <a:latin typeface="Bahnschrift SemiBold SemiConden" panose="020B0502040204020203" pitchFamily="34" charset="0"/>
              </a:rPr>
              <a:t>Page 2:</a:t>
            </a:r>
          </a:p>
          <a:p>
            <a:endParaRPr lang="en-PH" dirty="0">
              <a:solidFill>
                <a:schemeClr val="bg1"/>
              </a:solidFill>
              <a:latin typeface="Bahnschrift SemiBold SemiConden" panose="020B0502040204020203" pitchFamily="34" charset="0"/>
            </a:endParaRPr>
          </a:p>
          <a:p>
            <a:pPr algn="just"/>
            <a:r>
              <a:rPr lang="en-PH" dirty="0">
                <a:solidFill>
                  <a:schemeClr val="bg1"/>
                </a:solidFill>
                <a:latin typeface="Bahnschrift SemiBold SemiConden" panose="020B0502040204020203" pitchFamily="34" charset="0"/>
              </a:rPr>
              <a:t>This page shows the logic plan and flow for the first feature: checks and balances, in which it asks the user if he wants to check his balance in the checking account or savings account, and it asks the user if he wants to use this feature again, it is a short yet effective feature. The following image also shows the message outputted after service has been availed</a:t>
            </a:r>
          </a:p>
        </p:txBody>
      </p:sp>
      <p:pic>
        <p:nvPicPr>
          <p:cNvPr id="15" name="Picture 14">
            <a:extLst>
              <a:ext uri="{FF2B5EF4-FFF2-40B4-BE49-F238E27FC236}">
                <a16:creationId xmlns:a16="http://schemas.microsoft.com/office/drawing/2014/main" id="{FDED0F46-08E2-CEE7-E602-3DB829E60AA4}"/>
              </a:ext>
            </a:extLst>
          </p:cNvPr>
          <p:cNvPicPr>
            <a:picLocks noChangeAspect="1"/>
          </p:cNvPicPr>
          <p:nvPr/>
        </p:nvPicPr>
        <p:blipFill>
          <a:blip r:embed="rId5"/>
          <a:stretch>
            <a:fillRect/>
          </a:stretch>
        </p:blipFill>
        <p:spPr>
          <a:xfrm>
            <a:off x="0" y="4263058"/>
            <a:ext cx="6095994" cy="2594942"/>
          </a:xfrm>
          <a:prstGeom prst="rect">
            <a:avLst/>
          </a:prstGeom>
        </p:spPr>
      </p:pic>
      <p:sp>
        <p:nvSpPr>
          <p:cNvPr id="17" name="Rectangle 16">
            <a:extLst>
              <a:ext uri="{FF2B5EF4-FFF2-40B4-BE49-F238E27FC236}">
                <a16:creationId xmlns:a16="http://schemas.microsoft.com/office/drawing/2014/main" id="{72F04127-1F49-1B91-62F5-1D0599D75850}"/>
              </a:ext>
            </a:extLst>
          </p:cNvPr>
          <p:cNvSpPr/>
          <p:nvPr/>
        </p:nvSpPr>
        <p:spPr>
          <a:xfrm>
            <a:off x="-2" y="798988"/>
            <a:ext cx="6095994" cy="6077552"/>
          </a:xfrm>
          <a:prstGeom prst="rect">
            <a:avLst/>
          </a:prstGeom>
          <a:solidFill>
            <a:schemeClr val="accent4">
              <a:lumMod val="60000"/>
              <a:lumOff val="40000"/>
            </a:schemeClr>
          </a:solidFill>
          <a:ln>
            <a:solidFill>
              <a:schemeClr val="accent4">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9" name="TextBox 18">
            <a:extLst>
              <a:ext uri="{FF2B5EF4-FFF2-40B4-BE49-F238E27FC236}">
                <a16:creationId xmlns:a16="http://schemas.microsoft.com/office/drawing/2014/main" id="{50DE1379-1EF6-8276-C466-34D0C299DB05}"/>
              </a:ext>
            </a:extLst>
          </p:cNvPr>
          <p:cNvSpPr txBox="1"/>
          <p:nvPr/>
        </p:nvSpPr>
        <p:spPr>
          <a:xfrm>
            <a:off x="381736" y="1168740"/>
            <a:ext cx="4749553" cy="3139321"/>
          </a:xfrm>
          <a:prstGeom prst="rect">
            <a:avLst/>
          </a:prstGeom>
          <a:noFill/>
        </p:spPr>
        <p:txBody>
          <a:bodyPr wrap="square" rtlCol="0">
            <a:spAutoFit/>
          </a:bodyPr>
          <a:lstStyle/>
          <a:p>
            <a:pPr algn="just"/>
            <a:r>
              <a:rPr lang="en-PH" dirty="0">
                <a:solidFill>
                  <a:schemeClr val="bg1"/>
                </a:solidFill>
                <a:latin typeface="Bahnschrift SemiBold SemiConden" panose="020B0502040204020203" pitchFamily="34" charset="0"/>
              </a:rPr>
              <a:t>Page 3: </a:t>
            </a:r>
          </a:p>
          <a:p>
            <a:pPr algn="just"/>
            <a:endParaRPr lang="en-PH" dirty="0">
              <a:solidFill>
                <a:schemeClr val="bg1"/>
              </a:solidFill>
              <a:latin typeface="Bahnschrift SemiBold SemiConden" panose="020B0502040204020203" pitchFamily="34" charset="0"/>
            </a:endParaRPr>
          </a:p>
          <a:p>
            <a:pPr algn="just"/>
            <a:r>
              <a:rPr lang="en-PH" dirty="0">
                <a:solidFill>
                  <a:schemeClr val="bg1"/>
                </a:solidFill>
                <a:latin typeface="Bahnschrift SemiBold SemiConden" panose="020B0502040204020203" pitchFamily="34" charset="0"/>
              </a:rPr>
              <a:t>This page highlights the second feature of the program, which is the “Transaction Station”, in which you can record every transaction by, as shown in the flowchart, inputting the date of the transaction, the amount of money gained/lost, and the nature of the transaction as well as the option to attach physical evidence as well as the option to record another transaction, and the short dialogues that come afterwards. </a:t>
            </a:r>
          </a:p>
        </p:txBody>
      </p:sp>
      <p:pic>
        <p:nvPicPr>
          <p:cNvPr id="21" name="Picture 20">
            <a:extLst>
              <a:ext uri="{FF2B5EF4-FFF2-40B4-BE49-F238E27FC236}">
                <a16:creationId xmlns:a16="http://schemas.microsoft.com/office/drawing/2014/main" id="{58106966-07F8-3336-F895-046E3372E877}"/>
              </a:ext>
            </a:extLst>
          </p:cNvPr>
          <p:cNvPicPr>
            <a:picLocks noChangeAspect="1"/>
          </p:cNvPicPr>
          <p:nvPr/>
        </p:nvPicPr>
        <p:blipFill>
          <a:blip r:embed="rId6"/>
          <a:stretch>
            <a:fillRect/>
          </a:stretch>
        </p:blipFill>
        <p:spPr>
          <a:xfrm>
            <a:off x="6095992" y="780448"/>
            <a:ext cx="6131514" cy="6077552"/>
          </a:xfrm>
          <a:prstGeom prst="rect">
            <a:avLst/>
          </a:prstGeom>
        </p:spPr>
      </p:pic>
      <p:sp>
        <p:nvSpPr>
          <p:cNvPr id="22" name="Rectangle 21">
            <a:extLst>
              <a:ext uri="{FF2B5EF4-FFF2-40B4-BE49-F238E27FC236}">
                <a16:creationId xmlns:a16="http://schemas.microsoft.com/office/drawing/2014/main" id="{4B5D96FA-1910-45D5-82BB-FC1C17D2065E}"/>
              </a:ext>
            </a:extLst>
          </p:cNvPr>
          <p:cNvSpPr/>
          <p:nvPr/>
        </p:nvSpPr>
        <p:spPr>
          <a:xfrm>
            <a:off x="3047996" y="798986"/>
            <a:ext cx="6095994" cy="6059013"/>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a:t>.</a:t>
            </a:r>
          </a:p>
        </p:txBody>
      </p:sp>
      <p:pic>
        <p:nvPicPr>
          <p:cNvPr id="24" name="Picture 23">
            <a:extLst>
              <a:ext uri="{FF2B5EF4-FFF2-40B4-BE49-F238E27FC236}">
                <a16:creationId xmlns:a16="http://schemas.microsoft.com/office/drawing/2014/main" id="{54742D86-68BC-77C9-2345-853821B406F2}"/>
              </a:ext>
            </a:extLst>
          </p:cNvPr>
          <p:cNvPicPr>
            <a:picLocks noChangeAspect="1"/>
          </p:cNvPicPr>
          <p:nvPr/>
        </p:nvPicPr>
        <p:blipFill>
          <a:blip r:embed="rId7"/>
          <a:stretch>
            <a:fillRect/>
          </a:stretch>
        </p:blipFill>
        <p:spPr>
          <a:xfrm>
            <a:off x="-19239" y="808258"/>
            <a:ext cx="3048007" cy="6077552"/>
          </a:xfrm>
          <a:prstGeom prst="rect">
            <a:avLst/>
          </a:prstGeom>
        </p:spPr>
      </p:pic>
      <p:pic>
        <p:nvPicPr>
          <p:cNvPr id="26" name="Picture 25">
            <a:extLst>
              <a:ext uri="{FF2B5EF4-FFF2-40B4-BE49-F238E27FC236}">
                <a16:creationId xmlns:a16="http://schemas.microsoft.com/office/drawing/2014/main" id="{041DDD20-779A-AC7E-5225-961D2A801FB3}"/>
              </a:ext>
            </a:extLst>
          </p:cNvPr>
          <p:cNvPicPr>
            <a:picLocks noChangeAspect="1"/>
          </p:cNvPicPr>
          <p:nvPr/>
        </p:nvPicPr>
        <p:blipFill>
          <a:blip r:embed="rId8"/>
          <a:stretch>
            <a:fillRect/>
          </a:stretch>
        </p:blipFill>
        <p:spPr>
          <a:xfrm>
            <a:off x="9143984" y="798986"/>
            <a:ext cx="3083521" cy="6059011"/>
          </a:xfrm>
          <a:prstGeom prst="rect">
            <a:avLst/>
          </a:prstGeom>
        </p:spPr>
      </p:pic>
      <p:sp>
        <p:nvSpPr>
          <p:cNvPr id="28" name="TextBox 27">
            <a:extLst>
              <a:ext uri="{FF2B5EF4-FFF2-40B4-BE49-F238E27FC236}">
                <a16:creationId xmlns:a16="http://schemas.microsoft.com/office/drawing/2014/main" id="{C08D6186-8C94-43D1-EE19-88A6CB992108}"/>
              </a:ext>
            </a:extLst>
          </p:cNvPr>
          <p:cNvSpPr txBox="1"/>
          <p:nvPr/>
        </p:nvSpPr>
        <p:spPr>
          <a:xfrm>
            <a:off x="3431204" y="1150200"/>
            <a:ext cx="4811697" cy="2862322"/>
          </a:xfrm>
          <a:prstGeom prst="rect">
            <a:avLst/>
          </a:prstGeom>
          <a:noFill/>
        </p:spPr>
        <p:txBody>
          <a:bodyPr wrap="square" rtlCol="0">
            <a:spAutoFit/>
          </a:bodyPr>
          <a:lstStyle/>
          <a:p>
            <a:r>
              <a:rPr lang="en-PH" dirty="0">
                <a:solidFill>
                  <a:schemeClr val="bg1"/>
                </a:solidFill>
                <a:latin typeface="Bahnschrift SemiBold SemiConden" panose="020B0502040204020203" pitchFamily="34" charset="0"/>
              </a:rPr>
              <a:t>Page 4: </a:t>
            </a:r>
          </a:p>
          <a:p>
            <a:endParaRPr lang="en-PH" dirty="0">
              <a:solidFill>
                <a:schemeClr val="bg1"/>
              </a:solidFill>
              <a:latin typeface="Bahnschrift SemiBold SemiConden" panose="020B0502040204020203" pitchFamily="34" charset="0"/>
            </a:endParaRPr>
          </a:p>
          <a:p>
            <a:pPr algn="just"/>
            <a:r>
              <a:rPr lang="en-PH" dirty="0">
                <a:solidFill>
                  <a:schemeClr val="bg1"/>
                </a:solidFill>
                <a:latin typeface="Bahnschrift SemiBold SemiConden" panose="020B0502040204020203" pitchFamily="34" charset="0"/>
              </a:rPr>
              <a:t>This page features both logic plans for the third feature, the transaction archive, in which you can search for an expense based on a filter that separate income, expense and overall, as well as the fourth feature, the budget calculator, in which you can calculate on when you’ll be able to reach a  certain financial goal using variables such as monthly income and monthly expenses.</a:t>
            </a:r>
          </a:p>
        </p:txBody>
      </p:sp>
      <p:sp>
        <p:nvSpPr>
          <p:cNvPr id="29" name="Rectangle 28">
            <a:extLst>
              <a:ext uri="{FF2B5EF4-FFF2-40B4-BE49-F238E27FC236}">
                <a16:creationId xmlns:a16="http://schemas.microsoft.com/office/drawing/2014/main" id="{804EDDBD-7ED3-21F7-FDE0-E64059EBEBFB}"/>
              </a:ext>
            </a:extLst>
          </p:cNvPr>
          <p:cNvSpPr/>
          <p:nvPr/>
        </p:nvSpPr>
        <p:spPr>
          <a:xfrm>
            <a:off x="-2" y="798986"/>
            <a:ext cx="6131514" cy="6077552"/>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31" name="Picture 30">
            <a:extLst>
              <a:ext uri="{FF2B5EF4-FFF2-40B4-BE49-F238E27FC236}">
                <a16:creationId xmlns:a16="http://schemas.microsoft.com/office/drawing/2014/main" id="{F13E7CA2-CB8C-CCCC-62C4-9EDF558A9B0E}"/>
              </a:ext>
            </a:extLst>
          </p:cNvPr>
          <p:cNvPicPr>
            <a:picLocks noChangeAspect="1"/>
          </p:cNvPicPr>
          <p:nvPr/>
        </p:nvPicPr>
        <p:blipFill>
          <a:blip r:embed="rId9"/>
          <a:stretch>
            <a:fillRect/>
          </a:stretch>
        </p:blipFill>
        <p:spPr>
          <a:xfrm>
            <a:off x="6131512" y="789105"/>
            <a:ext cx="6095992" cy="6060238"/>
          </a:xfrm>
          <a:prstGeom prst="rect">
            <a:avLst/>
          </a:prstGeom>
        </p:spPr>
      </p:pic>
      <p:pic>
        <p:nvPicPr>
          <p:cNvPr id="33" name="Picture 32">
            <a:extLst>
              <a:ext uri="{FF2B5EF4-FFF2-40B4-BE49-F238E27FC236}">
                <a16:creationId xmlns:a16="http://schemas.microsoft.com/office/drawing/2014/main" id="{0045904B-F2D9-5A95-9A1D-82D079B813D0}"/>
              </a:ext>
            </a:extLst>
          </p:cNvPr>
          <p:cNvPicPr>
            <a:picLocks noChangeAspect="1"/>
          </p:cNvPicPr>
          <p:nvPr/>
        </p:nvPicPr>
        <p:blipFill>
          <a:blip r:embed="rId10"/>
          <a:stretch>
            <a:fillRect/>
          </a:stretch>
        </p:blipFill>
        <p:spPr>
          <a:xfrm>
            <a:off x="0" y="5216188"/>
            <a:ext cx="6167026" cy="1667108"/>
          </a:xfrm>
          <a:prstGeom prst="rect">
            <a:avLst/>
          </a:prstGeom>
        </p:spPr>
      </p:pic>
      <p:sp>
        <p:nvSpPr>
          <p:cNvPr id="34" name="TextBox 33">
            <a:extLst>
              <a:ext uri="{FF2B5EF4-FFF2-40B4-BE49-F238E27FC236}">
                <a16:creationId xmlns:a16="http://schemas.microsoft.com/office/drawing/2014/main" id="{221ABEDC-A669-8CE5-E6FB-8B4295CCFFC8}"/>
              </a:ext>
            </a:extLst>
          </p:cNvPr>
          <p:cNvSpPr txBox="1"/>
          <p:nvPr/>
        </p:nvSpPr>
        <p:spPr>
          <a:xfrm>
            <a:off x="381736" y="1125493"/>
            <a:ext cx="4811697" cy="1754326"/>
          </a:xfrm>
          <a:prstGeom prst="rect">
            <a:avLst/>
          </a:prstGeom>
          <a:noFill/>
        </p:spPr>
        <p:txBody>
          <a:bodyPr wrap="square" rtlCol="0">
            <a:spAutoFit/>
          </a:bodyPr>
          <a:lstStyle/>
          <a:p>
            <a:r>
              <a:rPr lang="en-US" dirty="0">
                <a:solidFill>
                  <a:schemeClr val="bg1"/>
                </a:solidFill>
                <a:latin typeface="Bahnschrift SemiBold SemiConden" panose="020B0502040204020203" pitchFamily="34" charset="0"/>
              </a:rPr>
              <a:t>Page 5:</a:t>
            </a:r>
          </a:p>
          <a:p>
            <a:endParaRPr lang="en-US" dirty="0">
              <a:solidFill>
                <a:schemeClr val="bg1"/>
              </a:solidFill>
              <a:latin typeface="Bahnschrift SemiBold SemiConden" panose="020B0502040204020203" pitchFamily="34" charset="0"/>
            </a:endParaRPr>
          </a:p>
          <a:p>
            <a:r>
              <a:rPr lang="en-US" dirty="0">
                <a:solidFill>
                  <a:schemeClr val="bg1"/>
                </a:solidFill>
                <a:latin typeface="Bahnschrift SemiBold SemiConden" panose="020B0502040204020203" pitchFamily="34" charset="0"/>
              </a:rPr>
              <a:t>This final page of the flowchart highlights the final feature, the currency converter, as well as the finishing flowchart part in which the program / application itself ends.</a:t>
            </a:r>
            <a:endParaRPr lang="en-PH"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1060050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0-#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barn(inVertical)">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down)">
                                      <p:cBhvr>
                                        <p:cTn id="28" dur="580">
                                          <p:stCondLst>
                                            <p:cond delay="0"/>
                                          </p:stCondLst>
                                        </p:cTn>
                                        <p:tgtEl>
                                          <p:spTgt spid="9"/>
                                        </p:tgtEl>
                                      </p:cBhvr>
                                    </p:animEffect>
                                    <p:anim calcmode="lin" valueType="num">
                                      <p:cBhvr>
                                        <p:cTn id="29"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30"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31"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32"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33"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34" dur="26">
                                          <p:stCondLst>
                                            <p:cond delay="650"/>
                                          </p:stCondLst>
                                        </p:cTn>
                                        <p:tgtEl>
                                          <p:spTgt spid="9"/>
                                        </p:tgtEl>
                                      </p:cBhvr>
                                      <p:to x="100000" y="60000"/>
                                    </p:animScale>
                                    <p:animScale>
                                      <p:cBhvr>
                                        <p:cTn id="35" dur="166" decel="50000">
                                          <p:stCondLst>
                                            <p:cond delay="676"/>
                                          </p:stCondLst>
                                        </p:cTn>
                                        <p:tgtEl>
                                          <p:spTgt spid="9"/>
                                        </p:tgtEl>
                                      </p:cBhvr>
                                      <p:to x="100000" y="100000"/>
                                    </p:animScale>
                                    <p:animScale>
                                      <p:cBhvr>
                                        <p:cTn id="36" dur="26">
                                          <p:stCondLst>
                                            <p:cond delay="1312"/>
                                          </p:stCondLst>
                                        </p:cTn>
                                        <p:tgtEl>
                                          <p:spTgt spid="9"/>
                                        </p:tgtEl>
                                      </p:cBhvr>
                                      <p:to x="100000" y="80000"/>
                                    </p:animScale>
                                    <p:animScale>
                                      <p:cBhvr>
                                        <p:cTn id="37" dur="166" decel="50000">
                                          <p:stCondLst>
                                            <p:cond delay="1338"/>
                                          </p:stCondLst>
                                        </p:cTn>
                                        <p:tgtEl>
                                          <p:spTgt spid="9"/>
                                        </p:tgtEl>
                                      </p:cBhvr>
                                      <p:to x="100000" y="100000"/>
                                    </p:animScale>
                                    <p:animScale>
                                      <p:cBhvr>
                                        <p:cTn id="38" dur="26">
                                          <p:stCondLst>
                                            <p:cond delay="1642"/>
                                          </p:stCondLst>
                                        </p:cTn>
                                        <p:tgtEl>
                                          <p:spTgt spid="9"/>
                                        </p:tgtEl>
                                      </p:cBhvr>
                                      <p:to x="100000" y="90000"/>
                                    </p:animScale>
                                    <p:animScale>
                                      <p:cBhvr>
                                        <p:cTn id="39" dur="166" decel="50000">
                                          <p:stCondLst>
                                            <p:cond delay="1668"/>
                                          </p:stCondLst>
                                        </p:cTn>
                                        <p:tgtEl>
                                          <p:spTgt spid="9"/>
                                        </p:tgtEl>
                                      </p:cBhvr>
                                      <p:to x="100000" y="100000"/>
                                    </p:animScale>
                                    <p:animScale>
                                      <p:cBhvr>
                                        <p:cTn id="40" dur="26">
                                          <p:stCondLst>
                                            <p:cond delay="1808"/>
                                          </p:stCondLst>
                                        </p:cTn>
                                        <p:tgtEl>
                                          <p:spTgt spid="9"/>
                                        </p:tgtEl>
                                      </p:cBhvr>
                                      <p:to x="100000" y="95000"/>
                                    </p:animScale>
                                    <p:animScale>
                                      <p:cBhvr>
                                        <p:cTn id="41" dur="166" decel="50000">
                                          <p:stCondLst>
                                            <p:cond delay="1834"/>
                                          </p:stCondLst>
                                        </p:cTn>
                                        <p:tgtEl>
                                          <p:spTgt spid="9"/>
                                        </p:tgtEl>
                                      </p:cBhvr>
                                      <p:to x="100000" y="100000"/>
                                    </p:animScale>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nodeType="click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barn(inVertical)">
                                      <p:cBhvr>
                                        <p:cTn id="46" dur="500"/>
                                        <p:tgtEl>
                                          <p:spTgt spid="12"/>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10"/>
                                        </p:tgtEl>
                                        <p:attrNameLst>
                                          <p:attrName>style.visibility</p:attrName>
                                        </p:attrNameLst>
                                      </p:cBhvr>
                                      <p:to>
                                        <p:strVal val="visible"/>
                                      </p:to>
                                    </p:set>
                                    <p:anim calcmode="lin" valueType="num">
                                      <p:cBhvr additive="base">
                                        <p:cTn id="51" dur="500" fill="hold"/>
                                        <p:tgtEl>
                                          <p:spTgt spid="10"/>
                                        </p:tgtEl>
                                        <p:attrNameLst>
                                          <p:attrName>ppt_x</p:attrName>
                                        </p:attrNameLst>
                                      </p:cBhvr>
                                      <p:tavLst>
                                        <p:tav tm="0">
                                          <p:val>
                                            <p:strVal val="0-#ppt_w/2"/>
                                          </p:val>
                                        </p:tav>
                                        <p:tav tm="100000">
                                          <p:val>
                                            <p:strVal val="#ppt_x"/>
                                          </p:val>
                                        </p:tav>
                                      </p:tavLst>
                                    </p:anim>
                                    <p:anim calcmode="lin" valueType="num">
                                      <p:cBhvr additive="base">
                                        <p:cTn id="5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1" presetClass="entr" presetSubtype="1"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wheel(1)">
                                      <p:cBhvr>
                                        <p:cTn id="57" dur="2000"/>
                                        <p:tgtEl>
                                          <p:spTgt spid="13"/>
                                        </p:tgtEl>
                                      </p:cBhvr>
                                    </p:animEffect>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15"/>
                                        </p:tgtEl>
                                        <p:attrNameLst>
                                          <p:attrName>style.visibility</p:attrName>
                                        </p:attrNameLst>
                                      </p:cBhvr>
                                      <p:to>
                                        <p:strVal val="visible"/>
                                      </p:to>
                                    </p:set>
                                    <p:anim calcmode="lin" valueType="num">
                                      <p:cBhvr additive="base">
                                        <p:cTn id="62" dur="500" fill="hold"/>
                                        <p:tgtEl>
                                          <p:spTgt spid="15"/>
                                        </p:tgtEl>
                                        <p:attrNameLst>
                                          <p:attrName>ppt_x</p:attrName>
                                        </p:attrNameLst>
                                      </p:cBhvr>
                                      <p:tavLst>
                                        <p:tav tm="0">
                                          <p:val>
                                            <p:strVal val="#ppt_x"/>
                                          </p:val>
                                        </p:tav>
                                        <p:tav tm="100000">
                                          <p:val>
                                            <p:strVal val="#ppt_x"/>
                                          </p:val>
                                        </p:tav>
                                      </p:tavLst>
                                    </p:anim>
                                    <p:anim calcmode="lin" valueType="num">
                                      <p:cBhvr additive="base">
                                        <p:cTn id="63"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grpId="0" nodeType="click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1000"/>
                                        <p:tgtEl>
                                          <p:spTgt spid="17"/>
                                        </p:tgtEl>
                                      </p:cBhvr>
                                    </p:animEffect>
                                    <p:anim calcmode="lin" valueType="num">
                                      <p:cBhvr>
                                        <p:cTn id="69" dur="1000" fill="hold"/>
                                        <p:tgtEl>
                                          <p:spTgt spid="17"/>
                                        </p:tgtEl>
                                        <p:attrNameLst>
                                          <p:attrName>ppt_x</p:attrName>
                                        </p:attrNameLst>
                                      </p:cBhvr>
                                      <p:tavLst>
                                        <p:tav tm="0">
                                          <p:val>
                                            <p:strVal val="#ppt_x"/>
                                          </p:val>
                                        </p:tav>
                                        <p:tav tm="100000">
                                          <p:val>
                                            <p:strVal val="#ppt_x"/>
                                          </p:val>
                                        </p:tav>
                                      </p:tavLst>
                                    </p:anim>
                                    <p:anim calcmode="lin" valueType="num">
                                      <p:cBhvr>
                                        <p:cTn id="70"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1" presetClass="entr" presetSubtype="1" fill="hold" nodeType="clickEffect">
                                  <p:stCondLst>
                                    <p:cond delay="0"/>
                                  </p:stCondLst>
                                  <p:childTnLst>
                                    <p:set>
                                      <p:cBhvr>
                                        <p:cTn id="74" dur="1" fill="hold">
                                          <p:stCondLst>
                                            <p:cond delay="0"/>
                                          </p:stCondLst>
                                        </p:cTn>
                                        <p:tgtEl>
                                          <p:spTgt spid="21"/>
                                        </p:tgtEl>
                                        <p:attrNameLst>
                                          <p:attrName>style.visibility</p:attrName>
                                        </p:attrNameLst>
                                      </p:cBhvr>
                                      <p:to>
                                        <p:strVal val="visible"/>
                                      </p:to>
                                    </p:set>
                                    <p:animEffect transition="in" filter="wheel(1)">
                                      <p:cBhvr>
                                        <p:cTn id="75" dur="2000"/>
                                        <p:tgtEl>
                                          <p:spTgt spid="21"/>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19"/>
                                        </p:tgtEl>
                                        <p:attrNameLst>
                                          <p:attrName>style.visibility</p:attrName>
                                        </p:attrNameLst>
                                      </p:cBhvr>
                                      <p:to>
                                        <p:strVal val="visible"/>
                                      </p:to>
                                    </p:set>
                                    <p:animEffect transition="in" filter="fade">
                                      <p:cBhvr>
                                        <p:cTn id="80" dur="500"/>
                                        <p:tgtEl>
                                          <p:spTgt spid="19"/>
                                        </p:tgtEl>
                                      </p:cBhvr>
                                    </p:animEffect>
                                  </p:childTnLst>
                                </p:cTn>
                              </p:par>
                            </p:childTnLst>
                          </p:cTn>
                        </p:par>
                      </p:childTnLst>
                    </p:cTn>
                  </p:par>
                  <p:par>
                    <p:cTn id="81" fill="hold">
                      <p:stCondLst>
                        <p:cond delay="indefinite"/>
                      </p:stCondLst>
                      <p:childTnLst>
                        <p:par>
                          <p:cTn id="82" fill="hold">
                            <p:stCondLst>
                              <p:cond delay="0"/>
                            </p:stCondLst>
                            <p:childTnLst>
                              <p:par>
                                <p:cTn id="83" presetID="2" presetClass="entr" presetSubtype="8" fill="hold" nodeType="clickEffect">
                                  <p:stCondLst>
                                    <p:cond delay="0"/>
                                  </p:stCondLst>
                                  <p:childTnLst>
                                    <p:set>
                                      <p:cBhvr>
                                        <p:cTn id="84" dur="1" fill="hold">
                                          <p:stCondLst>
                                            <p:cond delay="0"/>
                                          </p:stCondLst>
                                        </p:cTn>
                                        <p:tgtEl>
                                          <p:spTgt spid="24"/>
                                        </p:tgtEl>
                                        <p:attrNameLst>
                                          <p:attrName>style.visibility</p:attrName>
                                        </p:attrNameLst>
                                      </p:cBhvr>
                                      <p:to>
                                        <p:strVal val="visible"/>
                                      </p:to>
                                    </p:set>
                                    <p:anim calcmode="lin" valueType="num">
                                      <p:cBhvr additive="base">
                                        <p:cTn id="85" dur="500" fill="hold"/>
                                        <p:tgtEl>
                                          <p:spTgt spid="24"/>
                                        </p:tgtEl>
                                        <p:attrNameLst>
                                          <p:attrName>ppt_x</p:attrName>
                                        </p:attrNameLst>
                                      </p:cBhvr>
                                      <p:tavLst>
                                        <p:tav tm="0">
                                          <p:val>
                                            <p:strVal val="0-#ppt_w/2"/>
                                          </p:val>
                                        </p:tav>
                                        <p:tav tm="100000">
                                          <p:val>
                                            <p:strVal val="#ppt_x"/>
                                          </p:val>
                                        </p:tav>
                                      </p:tavLst>
                                    </p:anim>
                                    <p:anim calcmode="lin" valueType="num">
                                      <p:cBhvr additive="base">
                                        <p:cTn id="86"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2" fill="hold" nodeType="clickEffect">
                                  <p:stCondLst>
                                    <p:cond delay="0"/>
                                  </p:stCondLst>
                                  <p:childTnLst>
                                    <p:set>
                                      <p:cBhvr>
                                        <p:cTn id="90" dur="1" fill="hold">
                                          <p:stCondLst>
                                            <p:cond delay="0"/>
                                          </p:stCondLst>
                                        </p:cTn>
                                        <p:tgtEl>
                                          <p:spTgt spid="26"/>
                                        </p:tgtEl>
                                        <p:attrNameLst>
                                          <p:attrName>style.visibility</p:attrName>
                                        </p:attrNameLst>
                                      </p:cBhvr>
                                      <p:to>
                                        <p:strVal val="visible"/>
                                      </p:to>
                                    </p:set>
                                    <p:anim calcmode="lin" valueType="num">
                                      <p:cBhvr additive="base">
                                        <p:cTn id="91" dur="500" fill="hold"/>
                                        <p:tgtEl>
                                          <p:spTgt spid="26"/>
                                        </p:tgtEl>
                                        <p:attrNameLst>
                                          <p:attrName>ppt_x</p:attrName>
                                        </p:attrNameLst>
                                      </p:cBhvr>
                                      <p:tavLst>
                                        <p:tav tm="0">
                                          <p:val>
                                            <p:strVal val="1+#ppt_w/2"/>
                                          </p:val>
                                        </p:tav>
                                        <p:tav tm="100000">
                                          <p:val>
                                            <p:strVal val="#ppt_x"/>
                                          </p:val>
                                        </p:tav>
                                      </p:tavLst>
                                    </p:anim>
                                    <p:anim calcmode="lin" valueType="num">
                                      <p:cBhvr additive="base">
                                        <p:cTn id="92"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42" presetClass="entr" presetSubtype="0" fill="hold" grpId="0" nodeType="clickEffect">
                                  <p:stCondLst>
                                    <p:cond delay="0"/>
                                  </p:stCondLst>
                                  <p:childTnLst>
                                    <p:set>
                                      <p:cBhvr>
                                        <p:cTn id="96" dur="1" fill="hold">
                                          <p:stCondLst>
                                            <p:cond delay="0"/>
                                          </p:stCondLst>
                                        </p:cTn>
                                        <p:tgtEl>
                                          <p:spTgt spid="22"/>
                                        </p:tgtEl>
                                        <p:attrNameLst>
                                          <p:attrName>style.visibility</p:attrName>
                                        </p:attrNameLst>
                                      </p:cBhvr>
                                      <p:to>
                                        <p:strVal val="visible"/>
                                      </p:to>
                                    </p:set>
                                    <p:animEffect transition="in" filter="fade">
                                      <p:cBhvr>
                                        <p:cTn id="97" dur="1000"/>
                                        <p:tgtEl>
                                          <p:spTgt spid="22"/>
                                        </p:tgtEl>
                                      </p:cBhvr>
                                    </p:animEffect>
                                    <p:anim calcmode="lin" valueType="num">
                                      <p:cBhvr>
                                        <p:cTn id="98" dur="1000" fill="hold"/>
                                        <p:tgtEl>
                                          <p:spTgt spid="22"/>
                                        </p:tgtEl>
                                        <p:attrNameLst>
                                          <p:attrName>ppt_x</p:attrName>
                                        </p:attrNameLst>
                                      </p:cBhvr>
                                      <p:tavLst>
                                        <p:tav tm="0">
                                          <p:val>
                                            <p:strVal val="#ppt_x"/>
                                          </p:val>
                                        </p:tav>
                                        <p:tav tm="100000">
                                          <p:val>
                                            <p:strVal val="#ppt_x"/>
                                          </p:val>
                                        </p:tav>
                                      </p:tavLst>
                                    </p:anim>
                                    <p:anim calcmode="lin" valueType="num">
                                      <p:cBhvr>
                                        <p:cTn id="9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0" fill="hold">
                      <p:stCondLst>
                        <p:cond delay="indefinite"/>
                      </p:stCondLst>
                      <p:childTnLst>
                        <p:par>
                          <p:cTn id="101" fill="hold">
                            <p:stCondLst>
                              <p:cond delay="0"/>
                            </p:stCondLst>
                            <p:childTnLst>
                              <p:par>
                                <p:cTn id="102" presetID="16" presetClass="entr" presetSubtype="21" fill="hold" grpId="0" nodeType="clickEffect">
                                  <p:stCondLst>
                                    <p:cond delay="0"/>
                                  </p:stCondLst>
                                  <p:childTnLst>
                                    <p:set>
                                      <p:cBhvr>
                                        <p:cTn id="103" dur="1" fill="hold">
                                          <p:stCondLst>
                                            <p:cond delay="0"/>
                                          </p:stCondLst>
                                        </p:cTn>
                                        <p:tgtEl>
                                          <p:spTgt spid="28"/>
                                        </p:tgtEl>
                                        <p:attrNameLst>
                                          <p:attrName>style.visibility</p:attrName>
                                        </p:attrNameLst>
                                      </p:cBhvr>
                                      <p:to>
                                        <p:strVal val="visible"/>
                                      </p:to>
                                    </p:set>
                                    <p:animEffect transition="in" filter="barn(inVertical)">
                                      <p:cBhvr>
                                        <p:cTn id="104" dur="500"/>
                                        <p:tgtEl>
                                          <p:spTgt spid="28"/>
                                        </p:tgtEl>
                                      </p:cBhvr>
                                    </p:animEffect>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nodeType="clickEffect">
                                  <p:stCondLst>
                                    <p:cond delay="0"/>
                                  </p:stCondLst>
                                  <p:childTnLst>
                                    <p:set>
                                      <p:cBhvr>
                                        <p:cTn id="108" dur="1" fill="hold">
                                          <p:stCondLst>
                                            <p:cond delay="0"/>
                                          </p:stCondLst>
                                        </p:cTn>
                                        <p:tgtEl>
                                          <p:spTgt spid="31"/>
                                        </p:tgtEl>
                                        <p:attrNameLst>
                                          <p:attrName>style.visibility</p:attrName>
                                        </p:attrNameLst>
                                      </p:cBhvr>
                                      <p:to>
                                        <p:strVal val="visible"/>
                                      </p:to>
                                    </p:set>
                                    <p:anim calcmode="lin" valueType="num">
                                      <p:cBhvr additive="base">
                                        <p:cTn id="109" dur="500" fill="hold"/>
                                        <p:tgtEl>
                                          <p:spTgt spid="31"/>
                                        </p:tgtEl>
                                        <p:attrNameLst>
                                          <p:attrName>ppt_x</p:attrName>
                                        </p:attrNameLst>
                                      </p:cBhvr>
                                      <p:tavLst>
                                        <p:tav tm="0">
                                          <p:val>
                                            <p:strVal val="#ppt_x"/>
                                          </p:val>
                                        </p:tav>
                                        <p:tav tm="100000">
                                          <p:val>
                                            <p:strVal val="#ppt_x"/>
                                          </p:val>
                                        </p:tav>
                                      </p:tavLst>
                                    </p:anim>
                                    <p:anim calcmode="lin" valueType="num">
                                      <p:cBhvr additive="base">
                                        <p:cTn id="110"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 presetClass="entr" presetSubtype="8" fill="hold" grpId="0" nodeType="clickEffect">
                                  <p:stCondLst>
                                    <p:cond delay="0"/>
                                  </p:stCondLst>
                                  <p:childTnLst>
                                    <p:set>
                                      <p:cBhvr>
                                        <p:cTn id="114" dur="1" fill="hold">
                                          <p:stCondLst>
                                            <p:cond delay="0"/>
                                          </p:stCondLst>
                                        </p:cTn>
                                        <p:tgtEl>
                                          <p:spTgt spid="29"/>
                                        </p:tgtEl>
                                        <p:attrNameLst>
                                          <p:attrName>style.visibility</p:attrName>
                                        </p:attrNameLst>
                                      </p:cBhvr>
                                      <p:to>
                                        <p:strVal val="visible"/>
                                      </p:to>
                                    </p:set>
                                    <p:anim calcmode="lin" valueType="num">
                                      <p:cBhvr additive="base">
                                        <p:cTn id="115" dur="500" fill="hold"/>
                                        <p:tgtEl>
                                          <p:spTgt spid="29"/>
                                        </p:tgtEl>
                                        <p:attrNameLst>
                                          <p:attrName>ppt_x</p:attrName>
                                        </p:attrNameLst>
                                      </p:cBhvr>
                                      <p:tavLst>
                                        <p:tav tm="0">
                                          <p:val>
                                            <p:strVal val="0-#ppt_w/2"/>
                                          </p:val>
                                        </p:tav>
                                        <p:tav tm="100000">
                                          <p:val>
                                            <p:strVal val="#ppt_x"/>
                                          </p:val>
                                        </p:tav>
                                      </p:tavLst>
                                    </p:anim>
                                    <p:anim calcmode="lin" valueType="num">
                                      <p:cBhvr additive="base">
                                        <p:cTn id="116" dur="500" fill="hold"/>
                                        <p:tgtEl>
                                          <p:spTgt spid="29"/>
                                        </p:tgtEl>
                                        <p:attrNameLst>
                                          <p:attrName>ppt_y</p:attrName>
                                        </p:attrNameLst>
                                      </p:cBhvr>
                                      <p:tavLst>
                                        <p:tav tm="0">
                                          <p:val>
                                            <p:strVal val="#ppt_y"/>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16" presetClass="entr" presetSubtype="21" fill="hold" grpId="0" nodeType="clickEffect">
                                  <p:stCondLst>
                                    <p:cond delay="0"/>
                                  </p:stCondLst>
                                  <p:childTnLst>
                                    <p:set>
                                      <p:cBhvr>
                                        <p:cTn id="120" dur="1" fill="hold">
                                          <p:stCondLst>
                                            <p:cond delay="0"/>
                                          </p:stCondLst>
                                        </p:cTn>
                                        <p:tgtEl>
                                          <p:spTgt spid="34"/>
                                        </p:tgtEl>
                                        <p:attrNameLst>
                                          <p:attrName>style.visibility</p:attrName>
                                        </p:attrNameLst>
                                      </p:cBhvr>
                                      <p:to>
                                        <p:strVal val="visible"/>
                                      </p:to>
                                    </p:set>
                                    <p:animEffect transition="in" filter="barn(inVertical)">
                                      <p:cBhvr>
                                        <p:cTn id="121" dur="500"/>
                                        <p:tgtEl>
                                          <p:spTgt spid="34"/>
                                        </p:tgtEl>
                                      </p:cBhvr>
                                    </p:animEffect>
                                  </p:childTnLst>
                                </p:cTn>
                              </p:par>
                            </p:childTnLst>
                          </p:cTn>
                        </p:par>
                      </p:childTnLst>
                    </p:cTn>
                  </p:par>
                  <p:par>
                    <p:cTn id="122" fill="hold">
                      <p:stCondLst>
                        <p:cond delay="indefinite"/>
                      </p:stCondLst>
                      <p:childTnLst>
                        <p:par>
                          <p:cTn id="123" fill="hold">
                            <p:stCondLst>
                              <p:cond delay="0"/>
                            </p:stCondLst>
                            <p:childTnLst>
                              <p:par>
                                <p:cTn id="124" presetID="42" presetClass="entr" presetSubtype="0" fill="hold" nodeType="clickEffect">
                                  <p:stCondLst>
                                    <p:cond delay="0"/>
                                  </p:stCondLst>
                                  <p:childTnLst>
                                    <p:set>
                                      <p:cBhvr>
                                        <p:cTn id="125" dur="1" fill="hold">
                                          <p:stCondLst>
                                            <p:cond delay="0"/>
                                          </p:stCondLst>
                                        </p:cTn>
                                        <p:tgtEl>
                                          <p:spTgt spid="33"/>
                                        </p:tgtEl>
                                        <p:attrNameLst>
                                          <p:attrName>style.visibility</p:attrName>
                                        </p:attrNameLst>
                                      </p:cBhvr>
                                      <p:to>
                                        <p:strVal val="visible"/>
                                      </p:to>
                                    </p:set>
                                    <p:animEffect transition="in" filter="fade">
                                      <p:cBhvr>
                                        <p:cTn id="126" dur="1000"/>
                                        <p:tgtEl>
                                          <p:spTgt spid="33"/>
                                        </p:tgtEl>
                                      </p:cBhvr>
                                    </p:animEffect>
                                    <p:anim calcmode="lin" valueType="num">
                                      <p:cBhvr>
                                        <p:cTn id="127" dur="1000" fill="hold"/>
                                        <p:tgtEl>
                                          <p:spTgt spid="33"/>
                                        </p:tgtEl>
                                        <p:attrNameLst>
                                          <p:attrName>ppt_x</p:attrName>
                                        </p:attrNameLst>
                                      </p:cBhvr>
                                      <p:tavLst>
                                        <p:tav tm="0">
                                          <p:val>
                                            <p:strVal val="#ppt_x"/>
                                          </p:val>
                                        </p:tav>
                                        <p:tav tm="100000">
                                          <p:val>
                                            <p:strVal val="#ppt_x"/>
                                          </p:val>
                                        </p:tav>
                                      </p:tavLst>
                                    </p:anim>
                                    <p:anim calcmode="lin" valueType="num">
                                      <p:cBhvr>
                                        <p:cTn id="128"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8" grpId="0" animBg="1"/>
      <p:bldP spid="9" grpId="0"/>
      <p:bldP spid="10" grpId="0" animBg="1"/>
      <p:bldP spid="13" grpId="0"/>
      <p:bldP spid="17" grpId="0" animBg="1"/>
      <p:bldP spid="19" grpId="0"/>
      <p:bldP spid="22" grpId="0" animBg="1"/>
      <p:bldP spid="28" grpId="0"/>
      <p:bldP spid="29" grpId="0" animBg="1"/>
      <p:bldP spid="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E7E470-2938-B14B-6F8C-23D531FB536F}"/>
              </a:ext>
            </a:extLst>
          </p:cNvPr>
          <p:cNvPicPr>
            <a:picLocks noChangeAspect="1"/>
          </p:cNvPicPr>
          <p:nvPr/>
        </p:nvPicPr>
        <p:blipFill>
          <a:blip r:embed="rId2"/>
          <a:stretch>
            <a:fillRect/>
          </a:stretch>
        </p:blipFill>
        <p:spPr>
          <a:xfrm>
            <a:off x="0" y="0"/>
            <a:ext cx="12192000" cy="6840279"/>
          </a:xfrm>
          <a:prstGeom prst="rect">
            <a:avLst/>
          </a:prstGeom>
        </p:spPr>
      </p:pic>
      <p:sp>
        <p:nvSpPr>
          <p:cNvPr id="4" name="Rectangle 3">
            <a:extLst>
              <a:ext uri="{FF2B5EF4-FFF2-40B4-BE49-F238E27FC236}">
                <a16:creationId xmlns:a16="http://schemas.microsoft.com/office/drawing/2014/main" id="{B06E92E6-3D37-1F95-D8F1-47DB58928D66}"/>
              </a:ext>
            </a:extLst>
          </p:cNvPr>
          <p:cNvSpPr/>
          <p:nvPr/>
        </p:nvSpPr>
        <p:spPr>
          <a:xfrm>
            <a:off x="0" y="0"/>
            <a:ext cx="12192000" cy="80786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PH"/>
          </a:p>
        </p:txBody>
      </p:sp>
      <p:sp>
        <p:nvSpPr>
          <p:cNvPr id="5" name="TextBox 4">
            <a:extLst>
              <a:ext uri="{FF2B5EF4-FFF2-40B4-BE49-F238E27FC236}">
                <a16:creationId xmlns:a16="http://schemas.microsoft.com/office/drawing/2014/main" id="{D82E71E0-9F2B-FA06-14A9-C25FC47E3440}"/>
              </a:ext>
            </a:extLst>
          </p:cNvPr>
          <p:cNvSpPr txBox="1"/>
          <p:nvPr/>
        </p:nvSpPr>
        <p:spPr>
          <a:xfrm>
            <a:off x="4671134" y="173101"/>
            <a:ext cx="2849732" cy="461665"/>
          </a:xfrm>
          <a:prstGeom prst="rect">
            <a:avLst/>
          </a:prstGeom>
          <a:noFill/>
        </p:spPr>
        <p:txBody>
          <a:bodyPr wrap="square" rtlCol="0">
            <a:spAutoFit/>
          </a:bodyPr>
          <a:lstStyle/>
          <a:p>
            <a:r>
              <a:rPr lang="en-US" sz="2400" dirty="0">
                <a:solidFill>
                  <a:schemeClr val="bg1"/>
                </a:solidFill>
                <a:latin typeface="Bahnschrift SemiBold SemiConden" panose="020B0502040204020203" pitchFamily="34" charset="0"/>
              </a:rPr>
              <a:t>Process Flow Diagram</a:t>
            </a:r>
            <a:endParaRPr lang="en-PH" sz="2400" dirty="0">
              <a:solidFill>
                <a:schemeClr val="bg1"/>
              </a:solidFill>
              <a:latin typeface="Bahnschrift SemiBold SemiConden" panose="020B0502040204020203" pitchFamily="34" charset="0"/>
            </a:endParaRPr>
          </a:p>
        </p:txBody>
      </p:sp>
      <p:pic>
        <p:nvPicPr>
          <p:cNvPr id="8" name="Picture 7">
            <a:extLst>
              <a:ext uri="{FF2B5EF4-FFF2-40B4-BE49-F238E27FC236}">
                <a16:creationId xmlns:a16="http://schemas.microsoft.com/office/drawing/2014/main" id="{C7FE8C5E-C09C-D963-8D0B-2C17D3922A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07868"/>
            <a:ext cx="6096000" cy="6050133"/>
          </a:xfrm>
          <a:prstGeom prst="rect">
            <a:avLst/>
          </a:prstGeom>
        </p:spPr>
      </p:pic>
      <p:sp>
        <p:nvSpPr>
          <p:cNvPr id="9" name="Rectangle 8">
            <a:extLst>
              <a:ext uri="{FF2B5EF4-FFF2-40B4-BE49-F238E27FC236}">
                <a16:creationId xmlns:a16="http://schemas.microsoft.com/office/drawing/2014/main" id="{8BF2941F-5190-FDAE-FCD1-3F410E839C18}"/>
              </a:ext>
            </a:extLst>
          </p:cNvPr>
          <p:cNvSpPr/>
          <p:nvPr/>
        </p:nvSpPr>
        <p:spPr>
          <a:xfrm>
            <a:off x="6096000" y="807868"/>
            <a:ext cx="6096000" cy="6050132"/>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TextBox 9">
            <a:extLst>
              <a:ext uri="{FF2B5EF4-FFF2-40B4-BE49-F238E27FC236}">
                <a16:creationId xmlns:a16="http://schemas.microsoft.com/office/drawing/2014/main" id="{677D6176-0445-4EA6-BDA7-57FDBD17AC48}"/>
              </a:ext>
            </a:extLst>
          </p:cNvPr>
          <p:cNvSpPr txBox="1"/>
          <p:nvPr/>
        </p:nvSpPr>
        <p:spPr>
          <a:xfrm>
            <a:off x="6383045" y="1074198"/>
            <a:ext cx="5069149" cy="1477328"/>
          </a:xfrm>
          <a:prstGeom prst="rect">
            <a:avLst/>
          </a:prstGeom>
          <a:noFill/>
        </p:spPr>
        <p:txBody>
          <a:bodyPr wrap="square" rtlCol="0">
            <a:spAutoFit/>
          </a:bodyPr>
          <a:lstStyle/>
          <a:p>
            <a:pPr algn="just"/>
            <a:r>
              <a:rPr lang="en-US" dirty="0">
                <a:solidFill>
                  <a:schemeClr val="bg1"/>
                </a:solidFill>
                <a:latin typeface="Bahnschrift SemiBold SemiConden" panose="020B0502040204020203" pitchFamily="34" charset="0"/>
              </a:rPr>
              <a:t>The Process Flow Diagram that you see before you is the expanded process and logic plan for the main menu, containing longer dialogues as well as a more organized and neater layout, as long with clearer messages when things go wrong</a:t>
            </a:r>
            <a:endParaRPr lang="en-PH" dirty="0">
              <a:solidFill>
                <a:schemeClr val="bg1"/>
              </a:solidFill>
              <a:latin typeface="Bahnschrift SemiBold SemiConden" panose="020B0502040204020203" pitchFamily="34" charset="0"/>
            </a:endParaRPr>
          </a:p>
        </p:txBody>
      </p:sp>
    </p:spTree>
    <p:extLst>
      <p:ext uri="{BB962C8B-B14F-4D97-AF65-F5344CB8AC3E}">
        <p14:creationId xmlns:p14="http://schemas.microsoft.com/office/powerpoint/2010/main" val="1122136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circle(in)">
                                      <p:cBhvr>
                                        <p:cTn id="13" dur="20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0-#ppt_w/2"/>
                                          </p:val>
                                        </p:tav>
                                        <p:tav tm="100000">
                                          <p:val>
                                            <p:strVal val="#ppt_x"/>
                                          </p:val>
                                        </p:tav>
                                      </p:tavLst>
                                    </p:anim>
                                    <p:anim calcmode="lin" valueType="num">
                                      <p:cBhvr additive="base">
                                        <p:cTn id="19"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ppt_x"/>
                                          </p:val>
                                        </p:tav>
                                        <p:tav tm="100000">
                                          <p:val>
                                            <p:strVal val="#ppt_x"/>
                                          </p:val>
                                        </p:tav>
                                      </p:tavLst>
                                    </p:anim>
                                    <p:anim calcmode="lin" valueType="num">
                                      <p:cBhvr additive="base">
                                        <p:cTn id="2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1" presetClass="entr" presetSubtype="1"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heel(1)">
                                      <p:cBhvr>
                                        <p:cTn id="30"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9" grpId="0" animBg="1"/>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514FF1-A1FD-B166-3C75-B9968F476CBB}"/>
              </a:ext>
            </a:extLst>
          </p:cNvPr>
          <p:cNvSpPr/>
          <p:nvPr/>
        </p:nvSpPr>
        <p:spPr>
          <a:xfrm>
            <a:off x="1"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PH"/>
          </a:p>
        </p:txBody>
      </p:sp>
      <p:sp>
        <p:nvSpPr>
          <p:cNvPr id="3" name="TextBox 2">
            <a:extLst>
              <a:ext uri="{FF2B5EF4-FFF2-40B4-BE49-F238E27FC236}">
                <a16:creationId xmlns:a16="http://schemas.microsoft.com/office/drawing/2014/main" id="{58BE021C-BE85-B57F-38B0-73053CF886AD}"/>
              </a:ext>
            </a:extLst>
          </p:cNvPr>
          <p:cNvSpPr txBox="1"/>
          <p:nvPr/>
        </p:nvSpPr>
        <p:spPr>
          <a:xfrm>
            <a:off x="239697" y="204185"/>
            <a:ext cx="10164932" cy="1477328"/>
          </a:xfrm>
          <a:prstGeom prst="rect">
            <a:avLst/>
          </a:prstGeom>
          <a:noFill/>
        </p:spPr>
        <p:txBody>
          <a:bodyPr wrap="square" rtlCol="0">
            <a:spAutoFit/>
          </a:bodyPr>
          <a:lstStyle/>
          <a:p>
            <a:r>
              <a:rPr lang="en-US" dirty="0">
                <a:solidFill>
                  <a:schemeClr val="bg1"/>
                </a:solidFill>
                <a:latin typeface="Bahnschrift SemiBold SemiConden" panose="020B0502040204020203" pitchFamily="34" charset="0"/>
              </a:rPr>
              <a:t>Plans for the Future:</a:t>
            </a:r>
          </a:p>
          <a:p>
            <a:endParaRPr lang="en-US" dirty="0">
              <a:solidFill>
                <a:schemeClr val="bg1"/>
              </a:solidFill>
              <a:latin typeface="Bahnschrift SemiBold SemiConden" panose="020B0502040204020203" pitchFamily="34" charset="0"/>
            </a:endParaRPr>
          </a:p>
          <a:p>
            <a:pPr marL="285750" indent="-285750">
              <a:buFontTx/>
              <a:buChar char="-"/>
            </a:pPr>
            <a:r>
              <a:rPr lang="en-US" dirty="0">
                <a:solidFill>
                  <a:schemeClr val="bg1"/>
                </a:solidFill>
                <a:latin typeface="Bahnschrift SemiBold SemiConden" panose="020B0502040204020203" pitchFamily="34" charset="0"/>
              </a:rPr>
              <a:t>To begin working on the code itself for the application</a:t>
            </a:r>
          </a:p>
          <a:p>
            <a:pPr marL="285750" indent="-285750">
              <a:buFontTx/>
              <a:buChar char="-"/>
            </a:pPr>
            <a:endParaRPr lang="en-US" dirty="0">
              <a:solidFill>
                <a:schemeClr val="bg1"/>
              </a:solidFill>
              <a:latin typeface="Bahnschrift SemiBold SemiConden" panose="020B0502040204020203" pitchFamily="34" charset="0"/>
            </a:endParaRPr>
          </a:p>
          <a:p>
            <a:pPr marL="285750" indent="-285750">
              <a:buFontTx/>
              <a:buChar char="-"/>
            </a:pPr>
            <a:r>
              <a:rPr lang="en-US" dirty="0">
                <a:solidFill>
                  <a:schemeClr val="bg1"/>
                </a:solidFill>
                <a:latin typeface="Bahnschrift SemiBold SemiConden" panose="020B0502040204020203" pitchFamily="34" charset="0"/>
              </a:rPr>
              <a:t>To finalize the project.</a:t>
            </a:r>
          </a:p>
        </p:txBody>
      </p:sp>
    </p:spTree>
    <p:extLst>
      <p:ext uri="{BB962C8B-B14F-4D97-AF65-F5344CB8AC3E}">
        <p14:creationId xmlns:p14="http://schemas.microsoft.com/office/powerpoint/2010/main" val="19326095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523</TotalTime>
  <Words>1793</Words>
  <Application>Microsoft Office PowerPoint</Application>
  <PresentationFormat>Widescreen</PresentationFormat>
  <Paragraphs>176</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Arial Black</vt:lpstr>
      <vt:lpstr>Bahnschrift SemiBold SemiConden</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Melvin Udtohan</dc:creator>
  <cp:lastModifiedBy>Melvin Udtohan</cp:lastModifiedBy>
  <cp:revision>2</cp:revision>
  <dcterms:created xsi:type="dcterms:W3CDTF">2025-11-26T16:00:39Z</dcterms:created>
  <dcterms:modified xsi:type="dcterms:W3CDTF">2025-11-27T05:36:29Z</dcterms:modified>
</cp:coreProperties>
</file>

<file path=docProps/thumbnail.jpeg>
</file>